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5" r:id="rId28"/>
    <p:sldId id="286" r:id="rId29"/>
    <p:sldId id="287" r:id="rId30"/>
  </p:sldIdLst>
  <p:sldSz cx="9144000" cy="5143500" type="screen16x9"/>
  <p:notesSz cx="6858000" cy="9144000"/>
  <p:embeddedFontLst>
    <p:embeddedFont>
      <p:font typeface="Advent Pro Light" panose="020B0604020202020204" charset="0"/>
      <p:regular r:id="rId32"/>
      <p:bold r:id="rId33"/>
    </p:embeddedFont>
    <p:embeddedFont>
      <p:font typeface="Anton" panose="020B0604020202020204" charset="0"/>
      <p:regular r:id="rId34"/>
    </p:embeddedFont>
    <p:embeddedFont>
      <p:font typeface="Fira Sans Condensed" panose="020B0604020202020204" charset="0"/>
      <p:regular r:id="rId35"/>
      <p:bold r:id="rId36"/>
      <p:italic r:id="rId37"/>
      <p:boldItalic r:id="rId38"/>
    </p:embeddedFont>
    <p:embeddedFont>
      <p:font typeface="Fira Sans Condensed Light" panose="020B0604020202020204" charset="0"/>
      <p:regular r:id="rId39"/>
      <p:bold r:id="rId40"/>
      <p:italic r:id="rId41"/>
      <p:boldItalic r:id="rId42"/>
    </p:embeddedFont>
    <p:embeddedFont>
      <p:font typeface="Josefin Slab" panose="020B0604020202020204" charset="0"/>
      <p:regular r:id="rId43"/>
      <p:bold r:id="rId44"/>
      <p:italic r:id="rId45"/>
      <p:boldItalic r:id="rId46"/>
    </p:embeddedFont>
    <p:embeddedFont>
      <p:font typeface="Rajdhani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g8UWoN5IuIrXV/dpkuroGDFX3Xv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n Smajić" initials="AS" lastIdx="1" clrIdx="0">
    <p:extLst>
      <p:ext uri="{19B8F6BF-5375-455C-9EA6-DF929625EA0E}">
        <p15:presenceInfo xmlns:p15="http://schemas.microsoft.com/office/powerpoint/2012/main" userId="7b25ebc10556b5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1A1231-EDFE-4A89-8F1A-5B65270E0887}">
  <a:tblStyle styleId="{911A1231-EDFE-4A89-8F1A-5B65270E088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7" d="100"/>
          <a:sy n="217" d="100"/>
        </p:scale>
        <p:origin x="17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90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55d14ac2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55d14ac2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3211f5f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3211f5f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1431c40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1431c40d2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55d14ac2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55d14ac2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5c4e890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5c4e890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55d14ac2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55d14ac2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55d14ac2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55d14ac2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55d14ac2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c55d14ac2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55d14ac2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c55d14ac2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55d14ac2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c55d14ac2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55d14ac2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c55d14ac2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55d14ac2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c55d14ac2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c1431c40d2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c1431c40d2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55d14ac2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55d14ac2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c55d14ac2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gc55d14ac2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c1469d4f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c1469d4f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c5c4e890f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c5c4e890f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1431c40d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1431c40d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55d14ac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55d14ac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9eeb54b1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9eeb54b1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1431c40d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1431c40d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3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6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 i="0" u="none" strike="noStrike" cap="none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 i="0" u="none" strike="noStrike" cap="none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 i="0" u="none" strike="noStrike" cap="none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3.jpeg"/><Relationship Id="rId2" Type="http://schemas.openxmlformats.org/officeDocument/2006/relationships/video" Target="https://www.youtube.com/embed/3FvUOaxWnmg?feature=oembed" TargetMode="External"/><Relationship Id="rId1" Type="http://schemas.openxmlformats.org/officeDocument/2006/relationships/video" Target="https://www.youtube.com/embed/ANQczqZwaY4?feature=oembed" TargetMode="External"/><Relationship Id="rId6" Type="http://schemas.openxmlformats.org/officeDocument/2006/relationships/image" Target="../media/image32.jpg"/><Relationship Id="rId5" Type="http://schemas.openxmlformats.org/officeDocument/2006/relationships/hyperlink" Target="http://drive.google.com/file/d/1nWeetwzmVFnk3AdyJ-8rJy2OUx-3-wcN/view" TargetMode="Externa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IGi9K9FY35Y?feature=oembed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0u3f4t-Wkv4?feature=oembed" TargetMode="Externa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>
            <a:spLocks noGrp="1"/>
          </p:cNvSpPr>
          <p:nvPr>
            <p:ph type="ctrTitle"/>
          </p:nvPr>
        </p:nvSpPr>
        <p:spPr>
          <a:xfrm>
            <a:off x="449147" y="497942"/>
            <a:ext cx="6784965" cy="209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>
                <a:latin typeface="Rajdhani"/>
                <a:ea typeface="Rajdhani"/>
                <a:cs typeface="Rajdhani"/>
                <a:sym typeface="Rajdhani"/>
              </a:rPr>
              <a:t>Real-time Object Detection for Autonomous Driving using Deep Learning</a:t>
            </a:r>
            <a:endParaRPr sz="44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subTitle" idx="1"/>
          </p:nvPr>
        </p:nvSpPr>
        <p:spPr>
          <a:xfrm>
            <a:off x="1056768" y="2487496"/>
            <a:ext cx="3922341" cy="37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Duy Anh Tran, Pascal Fischer, Alen Smajic, Yujin So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53" name="Google Shape;53;p1"/>
          <p:cNvGrpSpPr/>
          <p:nvPr/>
        </p:nvGrpSpPr>
        <p:grpSpPr>
          <a:xfrm>
            <a:off x="6022950" y="2105759"/>
            <a:ext cx="2602300" cy="2721278"/>
            <a:chOff x="4206459" y="1191441"/>
            <a:chExt cx="712556" cy="785901"/>
          </a:xfrm>
        </p:grpSpPr>
        <p:sp>
          <p:nvSpPr>
            <p:cNvPr id="54" name="Google Shape;54;p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1"/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</p:grpSpPr>
          <p:sp>
            <p:nvSpPr>
              <p:cNvPr id="59" name="Google Shape;59;p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1"/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</p:grpSpPr>
          <p:sp>
            <p:nvSpPr>
              <p:cNvPr id="64" name="Google Shape;64;p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68;p1"/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</p:grpSpPr>
          <p:sp>
            <p:nvSpPr>
              <p:cNvPr id="69" name="Google Shape;69;p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4" name="Google Shape;74;p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" name="Google Shape;78;p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" name="Google Shape;82;p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83" name="Google Shape;83;p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1"/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</p:grpSpPr>
          <p:sp>
            <p:nvSpPr>
              <p:cNvPr id="88" name="Google Shape;88;p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" name="Google Shape;92;p1"/>
          <p:cNvGrpSpPr/>
          <p:nvPr/>
        </p:nvGrpSpPr>
        <p:grpSpPr>
          <a:xfrm>
            <a:off x="6483813" y="3634051"/>
            <a:ext cx="612672" cy="357403"/>
            <a:chOff x="5727616" y="4204699"/>
            <a:chExt cx="440505" cy="290018"/>
          </a:xfrm>
        </p:grpSpPr>
        <p:sp>
          <p:nvSpPr>
            <p:cNvPr id="93" name="Google Shape;93;p1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6594860" y="2483878"/>
            <a:ext cx="407961" cy="446656"/>
            <a:chOff x="1190625" y="238125"/>
            <a:chExt cx="5219200" cy="5219200"/>
          </a:xfrm>
        </p:grpSpPr>
        <p:sp>
          <p:nvSpPr>
            <p:cNvPr id="102" name="Google Shape;102;p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1"/>
          <p:cNvGrpSpPr/>
          <p:nvPr/>
        </p:nvGrpSpPr>
        <p:grpSpPr>
          <a:xfrm>
            <a:off x="7610805" y="2866192"/>
            <a:ext cx="508324" cy="481474"/>
            <a:chOff x="1343100" y="238125"/>
            <a:chExt cx="4914225" cy="5219200"/>
          </a:xfrm>
        </p:grpSpPr>
        <p:sp>
          <p:nvSpPr>
            <p:cNvPr id="195" name="Google Shape;195;p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1"/>
          <p:cNvGrpSpPr/>
          <p:nvPr/>
        </p:nvGrpSpPr>
        <p:grpSpPr>
          <a:xfrm>
            <a:off x="7588266" y="4070685"/>
            <a:ext cx="558494" cy="399828"/>
            <a:chOff x="1195500" y="238125"/>
            <a:chExt cx="5209425" cy="5219200"/>
          </a:xfrm>
        </p:grpSpPr>
        <p:sp>
          <p:nvSpPr>
            <p:cNvPr id="242" name="Google Shape;242;p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55d14ac28_0_19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Object Detection Models</a:t>
            </a:r>
            <a:endParaRPr/>
          </a:p>
        </p:txBody>
      </p:sp>
      <p:sp>
        <p:nvSpPr>
          <p:cNvPr id="401" name="Google Shape;401;gc55d14ac28_0_197"/>
          <p:cNvSpPr/>
          <p:nvPr/>
        </p:nvSpPr>
        <p:spPr>
          <a:xfrm>
            <a:off x="1159950" y="2735650"/>
            <a:ext cx="415796" cy="428966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gc55d14ac28_0_197"/>
          <p:cNvGrpSpPr/>
          <p:nvPr/>
        </p:nvGrpSpPr>
        <p:grpSpPr>
          <a:xfrm>
            <a:off x="4653830" y="3310882"/>
            <a:ext cx="415808" cy="428973"/>
            <a:chOff x="7528096" y="2450059"/>
            <a:chExt cx="327976" cy="324316"/>
          </a:xfrm>
        </p:grpSpPr>
        <p:sp>
          <p:nvSpPr>
            <p:cNvPr id="403" name="Google Shape;403;gc55d14ac28_0_197"/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c55d14ac28_0_197"/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c55d14ac28_0_197"/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c55d14ac28_0_197"/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c55d14ac28_0_197"/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c55d14ac28_0_197"/>
          <p:cNvSpPr/>
          <p:nvPr/>
        </p:nvSpPr>
        <p:spPr>
          <a:xfrm>
            <a:off x="4743100" y="2867025"/>
            <a:ext cx="237270" cy="243393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gc55d14ac28_0_197"/>
          <p:cNvGrpSpPr/>
          <p:nvPr/>
        </p:nvGrpSpPr>
        <p:grpSpPr>
          <a:xfrm>
            <a:off x="1197203" y="3403668"/>
            <a:ext cx="237291" cy="243399"/>
            <a:chOff x="7528096" y="2450059"/>
            <a:chExt cx="327976" cy="324316"/>
          </a:xfrm>
        </p:grpSpPr>
        <p:sp>
          <p:nvSpPr>
            <p:cNvPr id="410" name="Google Shape;410;gc55d14ac28_0_197"/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c55d14ac28_0_197"/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c55d14ac28_0_197"/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c55d14ac28_0_197"/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c55d14ac28_0_197"/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gc55d14ac28_0_197"/>
          <p:cNvSpPr txBox="1">
            <a:spLocks noGrp="1"/>
          </p:cNvSpPr>
          <p:nvPr>
            <p:ph type="title" idx="4294967295"/>
          </p:nvPr>
        </p:nvSpPr>
        <p:spPr>
          <a:xfrm>
            <a:off x="1688008" y="1405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Two-stage detectors</a:t>
            </a:r>
            <a:endParaRPr sz="1800"/>
          </a:p>
        </p:txBody>
      </p:sp>
      <p:sp>
        <p:nvSpPr>
          <p:cNvPr id="416" name="Google Shape;416;gc55d14ac28_0_197"/>
          <p:cNvSpPr txBox="1">
            <a:spLocks noGrp="1"/>
          </p:cNvSpPr>
          <p:nvPr>
            <p:ph type="title" idx="4294967295"/>
          </p:nvPr>
        </p:nvSpPr>
        <p:spPr>
          <a:xfrm>
            <a:off x="5183358" y="1405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One-stage detectors</a:t>
            </a:r>
            <a:endParaRPr sz="1800"/>
          </a:p>
        </p:txBody>
      </p:sp>
      <p:graphicFrame>
        <p:nvGraphicFramePr>
          <p:cNvPr id="417" name="Google Shape;417;gc55d14ac28_0_197"/>
          <p:cNvGraphicFramePr/>
          <p:nvPr/>
        </p:nvGraphicFramePr>
        <p:xfrm>
          <a:off x="1070700" y="1924138"/>
          <a:ext cx="7006450" cy="2917455"/>
        </p:xfrm>
        <a:graphic>
          <a:graphicData uri="http://schemas.openxmlformats.org/drawingml/2006/table">
            <a:tbl>
              <a:tblPr>
                <a:noFill/>
                <a:tableStyleId>{911A1231-EDFE-4A89-8F1A-5B65270E0887}</a:tableStyleId>
              </a:tblPr>
              <a:tblGrid>
                <a:gridCol w="350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9825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AutoNum type="arabicPeriod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Stage: Region Proposals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AutoNum type="arabicPeriod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Stage: classification and bounding box regression</a:t>
                      </a: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Stage: detection as regression problem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075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higher accuracy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lower accuracy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775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lower speed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higher speed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1675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R-CNN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Fast R-CNN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Faster R-CNN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Mask R-CNN</a:t>
                      </a: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YOLO (v2, v3, v4)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SSD </a:t>
                      </a: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3211f5f2a_0_0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KITTI: Traffic scenes of Karlsruhe, 8 object classes</a:t>
            </a:r>
            <a:endParaRPr/>
          </a:p>
        </p:txBody>
      </p:sp>
      <p:sp>
        <p:nvSpPr>
          <p:cNvPr id="423" name="Google Shape;423;gc3211f5f2a_0_0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Waymo Open: 1950 driving videos, 4 object classes</a:t>
            </a:r>
            <a:endParaRPr/>
          </a:p>
        </p:txBody>
      </p:sp>
      <p:sp>
        <p:nvSpPr>
          <p:cNvPr id="424" name="Google Shape;424;gc3211f5f2a_0_0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nuScenes: 1,4 million images from Singapore and Boston, 1000 videos and 23 object classes</a:t>
            </a:r>
            <a:endParaRPr/>
          </a:p>
        </p:txBody>
      </p:sp>
      <p:sp>
        <p:nvSpPr>
          <p:cNvPr id="425" name="Google Shape;425;gc3211f5f2a_0_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Datasets </a:t>
            </a:r>
            <a:endParaRPr/>
          </a:p>
        </p:txBody>
      </p:sp>
      <p:sp>
        <p:nvSpPr>
          <p:cNvPr id="426" name="Google Shape;426;gc3211f5f2a_0_0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BDD100K: 100K Images and  driving videos from cities in the US, 13 object classes </a:t>
            </a:r>
            <a:endParaRPr/>
          </a:p>
        </p:txBody>
      </p:sp>
      <p:cxnSp>
        <p:nvCxnSpPr>
          <p:cNvPr id="427" name="Google Shape;427;gc3211f5f2a_0_0"/>
          <p:cNvCxnSpPr/>
          <p:nvPr/>
        </p:nvCxnSpPr>
        <p:spPr>
          <a:xfrm>
            <a:off x="5803513" y="350545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28" name="Google Shape;428;gc3211f5f2a_0_0"/>
          <p:cNvGrpSpPr/>
          <p:nvPr/>
        </p:nvGrpSpPr>
        <p:grpSpPr>
          <a:xfrm>
            <a:off x="5256637" y="3736818"/>
            <a:ext cx="440505" cy="290018"/>
            <a:chOff x="5727616" y="4204699"/>
            <a:chExt cx="440505" cy="290018"/>
          </a:xfrm>
        </p:grpSpPr>
        <p:sp>
          <p:nvSpPr>
            <p:cNvPr id="429" name="Google Shape;429;gc3211f5f2a_0_0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c3211f5f2a_0_0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c3211f5f2a_0_0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c3211f5f2a_0_0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c3211f5f2a_0_0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c3211f5f2a_0_0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c3211f5f2a_0_0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c3211f5f2a_0_0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7" name="Google Shape;437;gc3211f5f2a_0_0"/>
          <p:cNvCxnSpPr/>
          <p:nvPr/>
        </p:nvCxnSpPr>
        <p:spPr>
          <a:xfrm>
            <a:off x="1725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8" name="Google Shape;438;gc3211f5f2a_0_0"/>
          <p:cNvGrpSpPr/>
          <p:nvPr/>
        </p:nvGrpSpPr>
        <p:grpSpPr>
          <a:xfrm>
            <a:off x="1179049" y="2113243"/>
            <a:ext cx="440505" cy="290018"/>
            <a:chOff x="5727616" y="4204699"/>
            <a:chExt cx="440505" cy="290018"/>
          </a:xfrm>
        </p:grpSpPr>
        <p:sp>
          <p:nvSpPr>
            <p:cNvPr id="439" name="Google Shape;439;gc3211f5f2a_0_0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c3211f5f2a_0_0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c3211f5f2a_0_0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c3211f5f2a_0_0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c3211f5f2a_0_0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c3211f5f2a_0_0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c3211f5f2a_0_0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c3211f5f2a_0_0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7" name="Google Shape;447;gc3211f5f2a_0_0"/>
          <p:cNvCxnSpPr/>
          <p:nvPr/>
        </p:nvCxnSpPr>
        <p:spPr>
          <a:xfrm>
            <a:off x="5803500" y="1881863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48" name="Google Shape;448;gc3211f5f2a_0_0"/>
          <p:cNvGrpSpPr/>
          <p:nvPr/>
        </p:nvGrpSpPr>
        <p:grpSpPr>
          <a:xfrm>
            <a:off x="5256624" y="2113230"/>
            <a:ext cx="440505" cy="290018"/>
            <a:chOff x="5727616" y="4204699"/>
            <a:chExt cx="440505" cy="290018"/>
          </a:xfrm>
        </p:grpSpPr>
        <p:sp>
          <p:nvSpPr>
            <p:cNvPr id="449" name="Google Shape;449;gc3211f5f2a_0_0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c3211f5f2a_0_0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c3211f5f2a_0_0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c3211f5f2a_0_0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c3211f5f2a_0_0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c3211f5f2a_0_0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c3211f5f2a_0_0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c3211f5f2a_0_0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7" name="Google Shape;457;gc3211f5f2a_0_0"/>
          <p:cNvCxnSpPr/>
          <p:nvPr/>
        </p:nvCxnSpPr>
        <p:spPr>
          <a:xfrm>
            <a:off x="1725925" y="349222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58" name="Google Shape;458;gc3211f5f2a_0_0"/>
          <p:cNvGrpSpPr/>
          <p:nvPr/>
        </p:nvGrpSpPr>
        <p:grpSpPr>
          <a:xfrm>
            <a:off x="1179049" y="3723593"/>
            <a:ext cx="440505" cy="290018"/>
            <a:chOff x="5727616" y="4204699"/>
            <a:chExt cx="440505" cy="290018"/>
          </a:xfrm>
        </p:grpSpPr>
        <p:sp>
          <p:nvSpPr>
            <p:cNvPr id="459" name="Google Shape;459;gc3211f5f2a_0_0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c3211f5f2a_0_0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c3211f5f2a_0_0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c3211f5f2a_0_0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c3211f5f2a_0_0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c3211f5f2a_0_0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c3211f5f2a_0_0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c3211f5f2a_0_0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1431c40d2_1_41"/>
          <p:cNvSpPr txBox="1">
            <a:spLocks noGrp="1"/>
          </p:cNvSpPr>
          <p:nvPr>
            <p:ph type="title"/>
          </p:nvPr>
        </p:nvSpPr>
        <p:spPr>
          <a:xfrm>
            <a:off x="2982553" y="2361000"/>
            <a:ext cx="5401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600"/>
              <a:t>System description</a:t>
            </a:r>
            <a:endParaRPr sz="3600"/>
          </a:p>
        </p:txBody>
      </p:sp>
      <p:sp>
        <p:nvSpPr>
          <p:cNvPr id="472" name="Google Shape;472;gc1431c40d2_1_41"/>
          <p:cNvSpPr txBox="1">
            <a:spLocks noGrp="1"/>
          </p:cNvSpPr>
          <p:nvPr>
            <p:ph type="title" idx="4294967295"/>
          </p:nvPr>
        </p:nvSpPr>
        <p:spPr>
          <a:xfrm>
            <a:off x="2191262" y="236658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3" name="Google Shape;473;gc1431c40d2_1_41"/>
          <p:cNvCxnSpPr/>
          <p:nvPr/>
        </p:nvCxnSpPr>
        <p:spPr>
          <a:xfrm>
            <a:off x="2867463" y="225645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55d14ac28_0_4"/>
          <p:cNvSpPr txBox="1">
            <a:spLocks noGrp="1"/>
          </p:cNvSpPr>
          <p:nvPr>
            <p:ph type="subTitle" idx="3"/>
          </p:nvPr>
        </p:nvSpPr>
        <p:spPr>
          <a:xfrm>
            <a:off x="6284850" y="1326400"/>
            <a:ext cx="2571000" cy="3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Single end-to-end CNN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as single regression problem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Divides image into S x S grid cells and predicts for each cell: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>
                <a:solidFill>
                  <a:schemeClr val="lt2"/>
                </a:solidFill>
              </a:rPr>
              <a:t>B(=2) bounding boxes with 4 coordinates and confidence score </a:t>
            </a:r>
            <a:endParaRPr>
              <a:solidFill>
                <a:schemeClr val="lt2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>
                <a:solidFill>
                  <a:schemeClr val="lt2"/>
                </a:solidFill>
              </a:rPr>
              <a:t>C class probabilities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Map object to grid cell containing center of object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c55d14ac28_0_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(You Only Look Once)</a:t>
            </a:r>
            <a:endParaRPr/>
          </a:p>
        </p:txBody>
      </p:sp>
      <p:pic>
        <p:nvPicPr>
          <p:cNvPr id="480" name="Google Shape;480;gc55d14ac2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75" y="1391262"/>
            <a:ext cx="5166250" cy="33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c55d14ac28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25" y="1696798"/>
            <a:ext cx="5498701" cy="202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5c4e890f2_0_4"/>
          <p:cNvSpPr txBox="1">
            <a:spLocks noGrp="1"/>
          </p:cNvSpPr>
          <p:nvPr>
            <p:ph type="subTitle" idx="3"/>
          </p:nvPr>
        </p:nvSpPr>
        <p:spPr>
          <a:xfrm>
            <a:off x="6284850" y="1595100"/>
            <a:ext cx="2571000" cy="31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Implementation from scratch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Numerous objects inside images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→ Increase grid cell size to S=14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→ Increase output parameters from 1127 to 4508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→ 23th convolutional layer: stride 1 instead of 2 to retain size 14 x 14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c5c4e890f2_0_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(You Only Look Once)</a:t>
            </a:r>
            <a:endParaRPr/>
          </a:p>
        </p:txBody>
      </p:sp>
      <p:pic>
        <p:nvPicPr>
          <p:cNvPr id="488" name="Google Shape;488;gc5c4e890f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817" y="1897676"/>
            <a:ext cx="2607983" cy="260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c5c4e890f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50" y="1926839"/>
            <a:ext cx="2549648" cy="254920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c5c4e890f2_0_4"/>
          <p:cNvSpPr txBox="1">
            <a:spLocks noGrp="1"/>
          </p:cNvSpPr>
          <p:nvPr>
            <p:ph type="subTitle" idx="3"/>
          </p:nvPr>
        </p:nvSpPr>
        <p:spPr>
          <a:xfrm>
            <a:off x="1291525" y="1326400"/>
            <a:ext cx="1118100" cy="4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 = 7 (paper) </a:t>
            </a:r>
            <a:endParaRPr/>
          </a:p>
        </p:txBody>
      </p:sp>
      <p:sp>
        <p:nvSpPr>
          <p:cNvPr id="491" name="Google Shape;491;gc5c4e890f2_0_4"/>
          <p:cNvSpPr txBox="1">
            <a:spLocks noGrp="1"/>
          </p:cNvSpPr>
          <p:nvPr>
            <p:ph type="subTitle" idx="3"/>
          </p:nvPr>
        </p:nvSpPr>
        <p:spPr>
          <a:xfrm>
            <a:off x="4256763" y="1326400"/>
            <a:ext cx="680100" cy="4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 = 14 </a:t>
            </a:r>
            <a:endParaRPr/>
          </a:p>
        </p:txBody>
      </p:sp>
      <p:pic>
        <p:nvPicPr>
          <p:cNvPr id="492" name="Google Shape;492;gc5c4e890f2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803" y="1897676"/>
            <a:ext cx="2607984" cy="260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c5c4e890f2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2817" y="1897676"/>
            <a:ext cx="2607984" cy="260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c5c4e890f2_0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1140" y="1926825"/>
            <a:ext cx="4636432" cy="260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c5c4e890f2_0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850" y="1732925"/>
            <a:ext cx="5343949" cy="300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55d14ac28_0_22"/>
          <p:cNvSpPr txBox="1">
            <a:spLocks noGrp="1"/>
          </p:cNvSpPr>
          <p:nvPr>
            <p:ph type="subTitle" idx="3"/>
          </p:nvPr>
        </p:nvSpPr>
        <p:spPr>
          <a:xfrm>
            <a:off x="6145275" y="1443250"/>
            <a:ext cx="2710500" cy="3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lang="en">
                <a:solidFill>
                  <a:schemeClr val="lt2"/>
                </a:solidFill>
              </a:rPr>
              <a:t>24 convolutional layers </a:t>
            </a:r>
            <a:endParaRPr>
              <a:solidFill>
                <a:schemeClr val="lt2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lang="en">
                <a:solidFill>
                  <a:schemeClr val="lt2"/>
                </a:solidFill>
              </a:rPr>
              <a:t>4 pooling layers </a:t>
            </a:r>
            <a:endParaRPr>
              <a:solidFill>
                <a:schemeClr val="lt2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lang="en">
                <a:solidFill>
                  <a:schemeClr val="lt2"/>
                </a:solidFill>
              </a:rPr>
              <a:t>2 fully connected layers </a:t>
            </a:r>
            <a:endParaRPr>
              <a:solidFill>
                <a:schemeClr val="lt2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lang="en">
                <a:solidFill>
                  <a:schemeClr val="lt2"/>
                </a:solidFill>
              </a:rPr>
              <a:t>1 x 1 convolutions to reduce number of feature maps</a:t>
            </a:r>
            <a:endParaRPr>
              <a:solidFill>
                <a:schemeClr val="lt2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lang="en">
                <a:solidFill>
                  <a:schemeClr val="lt2"/>
                </a:solidFill>
              </a:rPr>
              <a:t>Leaky ReLU activation after layers</a:t>
            </a:r>
            <a:endParaRPr>
              <a:solidFill>
                <a:schemeClr val="lt2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-"/>
            </a:pPr>
            <a:r>
              <a:rPr lang="en">
                <a:solidFill>
                  <a:schemeClr val="lt2"/>
                </a:solidFill>
              </a:rPr>
              <a:t>Dropout between two fully connected layers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→ Added batch normalization between layers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→ 23th convolutional layer: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Change stride size to 1 to retain size 14 x 14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c55d14ac28_0_2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(You Only Look Once)</a:t>
            </a:r>
            <a:endParaRPr/>
          </a:p>
        </p:txBody>
      </p:sp>
      <p:pic>
        <p:nvPicPr>
          <p:cNvPr id="502" name="Google Shape;502;gc55d14ac28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25" y="1443250"/>
            <a:ext cx="57340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c55d14ac28_0_22"/>
          <p:cNvSpPr/>
          <p:nvPr/>
        </p:nvSpPr>
        <p:spPr>
          <a:xfrm rot="10800000">
            <a:off x="3961025" y="3493350"/>
            <a:ext cx="182100" cy="121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55d14ac28_0_14"/>
          <p:cNvSpPr txBox="1">
            <a:spLocks noGrp="1"/>
          </p:cNvSpPr>
          <p:nvPr>
            <p:ph type="subTitle" idx="3"/>
          </p:nvPr>
        </p:nvSpPr>
        <p:spPr>
          <a:xfrm>
            <a:off x="6284850" y="1326400"/>
            <a:ext cx="2571000" cy="3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Output tensor of YOLO: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 x S x (B x 5 + C)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paper: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7 x 7 x (2 x 5 + 20)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→ Each grid cell represented by a vector of length 30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Our model: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14 x 14 x (2 x 5 + 13)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c55d14ac28_0_1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(You Only Look Once)</a:t>
            </a:r>
            <a:endParaRPr/>
          </a:p>
        </p:txBody>
      </p:sp>
      <p:pic>
        <p:nvPicPr>
          <p:cNvPr id="510" name="Google Shape;510;gc55d14ac2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200" y="1478800"/>
            <a:ext cx="4323751" cy="28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55d14ac28_0_3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(You Only Look Once)</a:t>
            </a:r>
            <a:endParaRPr/>
          </a:p>
        </p:txBody>
      </p:sp>
      <p:pic>
        <p:nvPicPr>
          <p:cNvPr id="516" name="Google Shape;516;gc55d14ac2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637" y="1919675"/>
            <a:ext cx="5928026" cy="27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c55d14ac28_0_38"/>
          <p:cNvSpPr txBox="1">
            <a:spLocks noGrp="1"/>
          </p:cNvSpPr>
          <p:nvPr>
            <p:ph type="subTitle" idx="3"/>
          </p:nvPr>
        </p:nvSpPr>
        <p:spPr>
          <a:xfrm>
            <a:off x="3794538" y="1334500"/>
            <a:ext cx="1240200" cy="4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Loss function </a:t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Faster R-CNN</a:t>
            </a:r>
            <a:endParaRPr/>
          </a:p>
        </p:txBody>
      </p:sp>
      <p:pic>
        <p:nvPicPr>
          <p:cNvPr id="523" name="Google Shape;523;p8"/>
          <p:cNvPicPr preferRelativeResize="0"/>
          <p:nvPr/>
        </p:nvPicPr>
        <p:blipFill rotWithShape="1">
          <a:blip r:embed="rId3">
            <a:alphaModFix/>
          </a:blip>
          <a:srcRect l="7829" r="8606"/>
          <a:stretch/>
        </p:blipFill>
        <p:spPr>
          <a:xfrm>
            <a:off x="454750" y="1341875"/>
            <a:ext cx="5814026" cy="23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"/>
          <p:cNvSpPr txBox="1">
            <a:spLocks noGrp="1"/>
          </p:cNvSpPr>
          <p:nvPr>
            <p:ph type="subTitle" idx="4294967295"/>
          </p:nvPr>
        </p:nvSpPr>
        <p:spPr>
          <a:xfrm>
            <a:off x="6268775" y="1294250"/>
            <a:ext cx="2814600" cy="3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Consists of three parts: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  <a:highlight>
                  <a:srgbClr val="FF0000"/>
                </a:highlight>
              </a:rPr>
              <a:t>Backbone</a:t>
            </a:r>
            <a:r>
              <a:rPr lang="en" sz="1400">
                <a:solidFill>
                  <a:schemeClr val="lt2"/>
                </a:solidFill>
              </a:rPr>
              <a:t>: classification network (i.e. VGG, ResNet)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→ pretrained on ImageNet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→ generate high resolution   feature maps (input: 640x640)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8"/>
          <p:cNvSpPr/>
          <p:nvPr/>
        </p:nvSpPr>
        <p:spPr>
          <a:xfrm>
            <a:off x="1253875" y="1414750"/>
            <a:ext cx="1671600" cy="2097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55d14ac28_0_5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2"/>
                </a:solidFill>
              </a:rPr>
              <a:t>Faster R-CNN</a:t>
            </a:r>
            <a:endParaRPr/>
          </a:p>
        </p:txBody>
      </p:sp>
      <p:pic>
        <p:nvPicPr>
          <p:cNvPr id="531" name="Google Shape;531;gc55d14ac28_0_59"/>
          <p:cNvPicPr preferRelativeResize="0"/>
          <p:nvPr/>
        </p:nvPicPr>
        <p:blipFill rotWithShape="1">
          <a:blip r:embed="rId3">
            <a:alphaModFix/>
          </a:blip>
          <a:srcRect l="7829" r="8606"/>
          <a:stretch/>
        </p:blipFill>
        <p:spPr>
          <a:xfrm>
            <a:off x="454750" y="1341875"/>
            <a:ext cx="5814026" cy="23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c55d14ac28_0_59"/>
          <p:cNvSpPr txBox="1">
            <a:spLocks noGrp="1"/>
          </p:cNvSpPr>
          <p:nvPr>
            <p:ph type="subTitle" idx="4294967295"/>
          </p:nvPr>
        </p:nvSpPr>
        <p:spPr>
          <a:xfrm>
            <a:off x="6268775" y="1294250"/>
            <a:ext cx="2797500" cy="358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Consists of three parts: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  <a:highlight>
                  <a:srgbClr val="FF0000"/>
                </a:highlight>
              </a:rPr>
              <a:t>Backbone:</a:t>
            </a:r>
            <a:r>
              <a:rPr lang="en" sz="1400">
                <a:solidFill>
                  <a:schemeClr val="lt2"/>
                </a:solidFill>
              </a:rPr>
              <a:t> classification network (i.e. VGG, ResNet)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→ pretrained on ImageNet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→ generate high resolution   feature maps (input: 640x640)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  <a:highlight>
                  <a:srgbClr val="6AA84F"/>
                </a:highlight>
              </a:rPr>
              <a:t>RPN (Region Proposal Network)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c55d14ac28_0_59"/>
          <p:cNvSpPr/>
          <p:nvPr/>
        </p:nvSpPr>
        <p:spPr>
          <a:xfrm>
            <a:off x="3520225" y="1462975"/>
            <a:ext cx="2692200" cy="10365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c55d14ac28_0_59"/>
          <p:cNvSpPr/>
          <p:nvPr/>
        </p:nvSpPr>
        <p:spPr>
          <a:xfrm>
            <a:off x="1253875" y="1414750"/>
            <a:ext cx="1671600" cy="2097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>
            <a:spLocks noGrp="1"/>
          </p:cNvSpPr>
          <p:nvPr>
            <p:ph type="title"/>
          </p:nvPr>
        </p:nvSpPr>
        <p:spPr>
          <a:xfrm>
            <a:off x="1142862" y="174880"/>
            <a:ext cx="2460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Framing</a:t>
            </a:r>
            <a:endParaRPr/>
          </a:p>
        </p:txBody>
      </p:sp>
      <p:sp>
        <p:nvSpPr>
          <p:cNvPr id="285" name="Google Shape;285;p2"/>
          <p:cNvSpPr txBox="1">
            <a:spLocks noGrp="1"/>
          </p:cNvSpPr>
          <p:nvPr>
            <p:ph type="subTitle" idx="1"/>
          </p:nvPr>
        </p:nvSpPr>
        <p:spPr>
          <a:xfrm>
            <a:off x="1142862" y="50183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Real-time Object Detection for Autonomous Driving</a:t>
            </a:r>
            <a:endParaRPr/>
          </a:p>
        </p:txBody>
      </p:sp>
      <p:sp>
        <p:nvSpPr>
          <p:cNvPr id="286" name="Google Shape;286;p2"/>
          <p:cNvSpPr txBox="1">
            <a:spLocks noGrp="1"/>
          </p:cNvSpPr>
          <p:nvPr>
            <p:ph type="title" idx="2"/>
          </p:nvPr>
        </p:nvSpPr>
        <p:spPr>
          <a:xfrm>
            <a:off x="3107762" y="2022025"/>
            <a:ext cx="3844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System description</a:t>
            </a:r>
            <a:endParaRPr/>
          </a:p>
        </p:txBody>
      </p:sp>
      <p:sp>
        <p:nvSpPr>
          <p:cNvPr id="287" name="Google Shape;287;p2"/>
          <p:cNvSpPr txBox="1">
            <a:spLocks noGrp="1"/>
          </p:cNvSpPr>
          <p:nvPr>
            <p:ph type="subTitle" idx="3"/>
          </p:nvPr>
        </p:nvSpPr>
        <p:spPr>
          <a:xfrm>
            <a:off x="3107761" y="2348998"/>
            <a:ext cx="2829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>
                <a:solidFill>
                  <a:schemeClr val="lt2"/>
                </a:solidFill>
              </a:rPr>
              <a:t>Implementation of state-of-the-art models: YOLO and Faster R-CNN</a:t>
            </a:r>
            <a:endParaRPr/>
          </a:p>
        </p:txBody>
      </p:sp>
      <p:sp>
        <p:nvSpPr>
          <p:cNvPr id="288" name="Google Shape;288;p2"/>
          <p:cNvSpPr txBox="1">
            <a:spLocks noGrp="1"/>
          </p:cNvSpPr>
          <p:nvPr>
            <p:ph type="title" idx="4"/>
          </p:nvPr>
        </p:nvSpPr>
        <p:spPr>
          <a:xfrm>
            <a:off x="2115433" y="10630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89" name="Google Shape;289;p2"/>
          <p:cNvSpPr txBox="1">
            <a:spLocks noGrp="1"/>
          </p:cNvSpPr>
          <p:nvPr>
            <p:ph type="subTitle" idx="5"/>
          </p:nvPr>
        </p:nvSpPr>
        <p:spPr>
          <a:xfrm>
            <a:off x="2115431" y="1389949"/>
            <a:ext cx="2763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State-of-the-art Object Detection Models and Datasets </a:t>
            </a:r>
            <a:endParaRPr/>
          </a:p>
        </p:txBody>
      </p:sp>
      <p:sp>
        <p:nvSpPr>
          <p:cNvPr id="290" name="Google Shape;290;p2"/>
          <p:cNvSpPr txBox="1">
            <a:spLocks noGrp="1"/>
          </p:cNvSpPr>
          <p:nvPr>
            <p:ph type="title" idx="6"/>
          </p:nvPr>
        </p:nvSpPr>
        <p:spPr>
          <a:xfrm>
            <a:off x="4184837" y="2993688"/>
            <a:ext cx="3102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291" name="Google Shape;291;p2"/>
          <p:cNvSpPr txBox="1">
            <a:spLocks noGrp="1"/>
          </p:cNvSpPr>
          <p:nvPr>
            <p:ph type="subTitle" idx="7"/>
          </p:nvPr>
        </p:nvSpPr>
        <p:spPr>
          <a:xfrm>
            <a:off x="4184841" y="33206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Comparison of Results from YOLO and Faster R-CNN</a:t>
            </a:r>
            <a:endParaRPr/>
          </a:p>
        </p:txBody>
      </p:sp>
      <p:sp>
        <p:nvSpPr>
          <p:cNvPr id="292" name="Google Shape;292;p2"/>
          <p:cNvSpPr txBox="1">
            <a:spLocks noGrp="1"/>
          </p:cNvSpPr>
          <p:nvPr>
            <p:ph type="title" idx="8"/>
          </p:nvPr>
        </p:nvSpPr>
        <p:spPr>
          <a:xfrm>
            <a:off x="1330882" y="1293149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3" name="Google Shape;293;p2"/>
          <p:cNvSpPr txBox="1">
            <a:spLocks noGrp="1"/>
          </p:cNvSpPr>
          <p:nvPr>
            <p:ph type="title" idx="9"/>
          </p:nvPr>
        </p:nvSpPr>
        <p:spPr>
          <a:xfrm>
            <a:off x="335487" y="452605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" name="Google Shape;294;p2"/>
          <p:cNvSpPr txBox="1">
            <a:spLocks noGrp="1"/>
          </p:cNvSpPr>
          <p:nvPr>
            <p:ph type="title" idx="13"/>
          </p:nvPr>
        </p:nvSpPr>
        <p:spPr>
          <a:xfrm>
            <a:off x="3412566" y="328958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5" name="Google Shape;295;p2"/>
          <p:cNvSpPr txBox="1">
            <a:spLocks noGrp="1"/>
          </p:cNvSpPr>
          <p:nvPr>
            <p:ph type="title" idx="14"/>
          </p:nvPr>
        </p:nvSpPr>
        <p:spPr>
          <a:xfrm>
            <a:off x="2311187" y="228597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96" name="Google Shape;296;p2"/>
          <p:cNvCxnSpPr/>
          <p:nvPr/>
        </p:nvCxnSpPr>
        <p:spPr>
          <a:xfrm>
            <a:off x="2023158" y="118858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7" name="Google Shape;297;p2"/>
          <p:cNvCxnSpPr/>
          <p:nvPr/>
        </p:nvCxnSpPr>
        <p:spPr>
          <a:xfrm>
            <a:off x="2987463" y="218698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8" name="Google Shape;298;p2"/>
          <p:cNvCxnSpPr/>
          <p:nvPr/>
        </p:nvCxnSpPr>
        <p:spPr>
          <a:xfrm>
            <a:off x="4064541" y="318501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9" name="Google Shape;299;p2"/>
          <p:cNvCxnSpPr/>
          <p:nvPr/>
        </p:nvCxnSpPr>
        <p:spPr>
          <a:xfrm>
            <a:off x="1011688" y="34248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00" name="Google Shape;30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2365" y="308033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"/>
          <p:cNvPicPr preferRelativeResize="0"/>
          <p:nvPr/>
        </p:nvPicPr>
        <p:blipFill rotWithShape="1">
          <a:blip r:embed="rId5">
            <a:alphaModFix/>
          </a:blip>
          <a:srcRect l="25301" r="25297"/>
          <a:stretch/>
        </p:blipFill>
        <p:spPr>
          <a:xfrm>
            <a:off x="335479" y="2943261"/>
            <a:ext cx="1766658" cy="198293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"/>
          <p:cNvSpPr txBox="1">
            <a:spLocks noGrp="1"/>
          </p:cNvSpPr>
          <p:nvPr>
            <p:ph type="title" idx="6"/>
          </p:nvPr>
        </p:nvSpPr>
        <p:spPr>
          <a:xfrm>
            <a:off x="5321425" y="4005763"/>
            <a:ext cx="3102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3" name="Google Shape;303;p2"/>
          <p:cNvSpPr txBox="1">
            <a:spLocks noGrp="1"/>
          </p:cNvSpPr>
          <p:nvPr>
            <p:ph type="subTitle" idx="7"/>
          </p:nvPr>
        </p:nvSpPr>
        <p:spPr>
          <a:xfrm>
            <a:off x="5321428" y="4332732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304" name="Google Shape;304;p2"/>
          <p:cNvSpPr txBox="1">
            <a:spLocks noGrp="1"/>
          </p:cNvSpPr>
          <p:nvPr>
            <p:ph type="title" idx="13"/>
          </p:nvPr>
        </p:nvSpPr>
        <p:spPr>
          <a:xfrm>
            <a:off x="4610428" y="41752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05" name="Google Shape;305;p2"/>
          <p:cNvCxnSpPr/>
          <p:nvPr/>
        </p:nvCxnSpPr>
        <p:spPr>
          <a:xfrm>
            <a:off x="5265928" y="407066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c55d14ac28_0_8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2"/>
                </a:solidFill>
              </a:rPr>
              <a:t>Region Proposal Network (RPN)</a:t>
            </a:r>
            <a:endParaRPr/>
          </a:p>
        </p:txBody>
      </p:sp>
      <p:pic>
        <p:nvPicPr>
          <p:cNvPr id="540" name="Google Shape;540;gc55d14ac28_0_80"/>
          <p:cNvPicPr preferRelativeResize="0"/>
          <p:nvPr/>
        </p:nvPicPr>
        <p:blipFill rotWithShape="1">
          <a:blip r:embed="rId3">
            <a:alphaModFix/>
          </a:blip>
          <a:srcRect l="43225" r="8607"/>
          <a:stretch/>
        </p:blipFill>
        <p:spPr>
          <a:xfrm>
            <a:off x="257325" y="1232800"/>
            <a:ext cx="3351299" cy="23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c55d14ac28_0_80"/>
          <p:cNvSpPr txBox="1">
            <a:spLocks noGrp="1"/>
          </p:cNvSpPr>
          <p:nvPr>
            <p:ph type="subTitle" idx="4294967295"/>
          </p:nvPr>
        </p:nvSpPr>
        <p:spPr>
          <a:xfrm>
            <a:off x="6268775" y="1294250"/>
            <a:ext cx="2740500" cy="358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one convolutional layer to predict (~ 2000) region proposals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Predict classification score (object in anchor box or not) 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Bounding boxes (better localization of objects)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9 predefined anchor boxes: 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sizes {128, 256, 512} 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aspect ratios {0.5, 1, 2}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Anchors slide over window with stride 16 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c55d14ac28_0_80"/>
          <p:cNvSpPr/>
          <p:nvPr/>
        </p:nvSpPr>
        <p:spPr>
          <a:xfrm>
            <a:off x="860075" y="1353900"/>
            <a:ext cx="2692200" cy="10365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3" name="Google Shape;543;gc55d14ac28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200" y="1294250"/>
            <a:ext cx="24574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55d14ac28_0_6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2"/>
                </a:solidFill>
              </a:rPr>
              <a:t>Faster R-CNN</a:t>
            </a:r>
            <a:endParaRPr/>
          </a:p>
        </p:txBody>
      </p:sp>
      <p:pic>
        <p:nvPicPr>
          <p:cNvPr id="549" name="Google Shape;549;gc55d14ac28_0_68"/>
          <p:cNvPicPr preferRelativeResize="0"/>
          <p:nvPr/>
        </p:nvPicPr>
        <p:blipFill rotWithShape="1">
          <a:blip r:embed="rId3">
            <a:alphaModFix/>
          </a:blip>
          <a:srcRect l="7829" r="8606"/>
          <a:stretch/>
        </p:blipFill>
        <p:spPr>
          <a:xfrm>
            <a:off x="454750" y="1341875"/>
            <a:ext cx="5814026" cy="23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c55d14ac28_0_68"/>
          <p:cNvSpPr txBox="1">
            <a:spLocks noGrp="1"/>
          </p:cNvSpPr>
          <p:nvPr>
            <p:ph type="subTitle" idx="4294967295"/>
          </p:nvPr>
        </p:nvSpPr>
        <p:spPr>
          <a:xfrm>
            <a:off x="6268775" y="1294250"/>
            <a:ext cx="2788800" cy="358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Consists of three parts: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  <a:highlight>
                  <a:srgbClr val="FF0000"/>
                </a:highlight>
              </a:rPr>
              <a:t>Backbone:</a:t>
            </a:r>
            <a:r>
              <a:rPr lang="en" sz="1400">
                <a:solidFill>
                  <a:schemeClr val="lt2"/>
                </a:solidFill>
              </a:rPr>
              <a:t> classification network (i.e. VGG, ResNet)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→ pretrained on ImageNet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→ generate high resolution   feature maps (input: 640x640)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  <a:highlight>
                  <a:srgbClr val="6AA84F"/>
                </a:highlight>
              </a:rPr>
              <a:t>RPN (Region Proposal Network)</a:t>
            </a:r>
            <a:endParaRPr sz="1400">
              <a:solidFill>
                <a:schemeClr val="lt2"/>
              </a:solidFill>
              <a:highlight>
                <a:srgbClr val="6AA84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>
                <a:solidFill>
                  <a:schemeClr val="lt2"/>
                </a:solidFill>
                <a:highlight>
                  <a:srgbClr val="1C4587"/>
                </a:highlight>
              </a:rPr>
              <a:t>Fast R-CNN</a:t>
            </a:r>
            <a:r>
              <a:rPr lang="en" sz="1400">
                <a:solidFill>
                  <a:schemeClr val="lt2"/>
                </a:solidFill>
              </a:rPr>
              <a:t> 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c55d14ac28_0_68"/>
          <p:cNvSpPr/>
          <p:nvPr/>
        </p:nvSpPr>
        <p:spPr>
          <a:xfrm>
            <a:off x="4645375" y="2531850"/>
            <a:ext cx="1567200" cy="1004700"/>
          </a:xfrm>
          <a:prstGeom prst="rect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</p:txBody>
      </p:sp>
      <p:sp>
        <p:nvSpPr>
          <p:cNvPr id="552" name="Google Shape;552;gc55d14ac28_0_68"/>
          <p:cNvSpPr/>
          <p:nvPr/>
        </p:nvSpPr>
        <p:spPr>
          <a:xfrm>
            <a:off x="1253875" y="1414750"/>
            <a:ext cx="1671600" cy="2097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c55d14ac28_0_68"/>
          <p:cNvSpPr/>
          <p:nvPr/>
        </p:nvSpPr>
        <p:spPr>
          <a:xfrm>
            <a:off x="3520225" y="1462975"/>
            <a:ext cx="2692200" cy="10365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55d14ac28_0_9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2"/>
                </a:solidFill>
              </a:rPr>
              <a:t>Fast R-CNN</a:t>
            </a:r>
            <a:endParaRPr/>
          </a:p>
        </p:txBody>
      </p:sp>
      <p:pic>
        <p:nvPicPr>
          <p:cNvPr id="559" name="Google Shape;559;gc55d14ac28_0_90"/>
          <p:cNvPicPr preferRelativeResize="0"/>
          <p:nvPr/>
        </p:nvPicPr>
        <p:blipFill rotWithShape="1">
          <a:blip r:embed="rId3">
            <a:alphaModFix/>
          </a:blip>
          <a:srcRect l="47844" t="43265" r="8609"/>
          <a:stretch/>
        </p:blipFill>
        <p:spPr>
          <a:xfrm>
            <a:off x="377875" y="1237950"/>
            <a:ext cx="3198601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c55d14ac28_0_90"/>
          <p:cNvSpPr txBox="1">
            <a:spLocks noGrp="1"/>
          </p:cNvSpPr>
          <p:nvPr>
            <p:ph type="subTitle" idx="4294967295"/>
          </p:nvPr>
        </p:nvSpPr>
        <p:spPr>
          <a:xfrm>
            <a:off x="6268775" y="1082525"/>
            <a:ext cx="2740500" cy="379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Receives high resolution feature maps and region proposals 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ROI pooling layer: get fixed sized region proposals 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Outputs: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Softmax Score for every class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Corrected bounding boxes for the region proposals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Loss: 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Regression: log loss</a:t>
            </a:r>
            <a:endParaRPr sz="140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Bounding box: smooth L1 loss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c55d14ac28_0_90"/>
          <p:cNvSpPr/>
          <p:nvPr/>
        </p:nvSpPr>
        <p:spPr>
          <a:xfrm>
            <a:off x="1862644" y="1444980"/>
            <a:ext cx="1654500" cy="1125300"/>
          </a:xfrm>
          <a:prstGeom prst="rect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</p:txBody>
      </p:sp>
      <p:pic>
        <p:nvPicPr>
          <p:cNvPr id="562" name="Google Shape;562;gc55d14ac28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75" y="2984700"/>
            <a:ext cx="57340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c55d14ac28_0_90"/>
          <p:cNvSpPr txBox="1">
            <a:spLocks noGrp="1"/>
          </p:cNvSpPr>
          <p:nvPr>
            <p:ph type="subTitle" idx="4294967295"/>
          </p:nvPr>
        </p:nvSpPr>
        <p:spPr>
          <a:xfrm>
            <a:off x="377875" y="4529975"/>
            <a:ext cx="2740500" cy="38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ROI pooling 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1431c40d2_1_47"/>
          <p:cNvSpPr txBox="1">
            <a:spLocks noGrp="1"/>
          </p:cNvSpPr>
          <p:nvPr>
            <p:ph type="title"/>
          </p:nvPr>
        </p:nvSpPr>
        <p:spPr>
          <a:xfrm>
            <a:off x="2982550" y="2361000"/>
            <a:ext cx="5835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600"/>
              <a:t>Experimental Results</a:t>
            </a:r>
            <a:endParaRPr sz="3600"/>
          </a:p>
        </p:txBody>
      </p:sp>
      <p:sp>
        <p:nvSpPr>
          <p:cNvPr id="569" name="Google Shape;569;gc1431c40d2_1_47"/>
          <p:cNvSpPr txBox="1">
            <a:spLocks noGrp="1"/>
          </p:cNvSpPr>
          <p:nvPr>
            <p:ph type="title" idx="4294967295"/>
          </p:nvPr>
        </p:nvSpPr>
        <p:spPr>
          <a:xfrm>
            <a:off x="2191262" y="236658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70" name="Google Shape;570;gc1431c40d2_1_47"/>
          <p:cNvCxnSpPr/>
          <p:nvPr/>
        </p:nvCxnSpPr>
        <p:spPr>
          <a:xfrm>
            <a:off x="2867463" y="225645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55d14ac28_0_111"/>
          <p:cNvSpPr txBox="1">
            <a:spLocks noGrp="1"/>
          </p:cNvSpPr>
          <p:nvPr>
            <p:ph type="subTitle" idx="4"/>
          </p:nvPr>
        </p:nvSpPr>
        <p:spPr>
          <a:xfrm>
            <a:off x="5930650" y="1548375"/>
            <a:ext cx="276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Epochs: 60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rate: 1e-4 (decreasing)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size: 16</a:t>
            </a:r>
            <a:endParaRPr/>
          </a:p>
        </p:txBody>
      </p:sp>
      <p:sp>
        <p:nvSpPr>
          <p:cNvPr id="576" name="Google Shape;576;gc55d14ac28_0_11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577" name="Google Shape;577;gc55d14ac28_0_111"/>
          <p:cNvSpPr txBox="1">
            <a:spLocks noGrp="1"/>
          </p:cNvSpPr>
          <p:nvPr>
            <p:ph type="title" idx="4294967295"/>
          </p:nvPr>
        </p:nvSpPr>
        <p:spPr>
          <a:xfrm>
            <a:off x="2115433" y="10630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YOLO</a:t>
            </a:r>
            <a:endParaRPr/>
          </a:p>
        </p:txBody>
      </p:sp>
      <p:cxnSp>
        <p:nvCxnSpPr>
          <p:cNvPr id="578" name="Google Shape;578;gc55d14ac28_0_111"/>
          <p:cNvCxnSpPr/>
          <p:nvPr/>
        </p:nvCxnSpPr>
        <p:spPr>
          <a:xfrm>
            <a:off x="1982658" y="125496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9" name="Google Shape;579;gc55d14ac28_0_111"/>
          <p:cNvSpPr txBox="1">
            <a:spLocks noGrp="1"/>
          </p:cNvSpPr>
          <p:nvPr>
            <p:ph type="title" idx="4294967295"/>
          </p:nvPr>
        </p:nvSpPr>
        <p:spPr>
          <a:xfrm>
            <a:off x="5930646" y="1084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Faster R-CNN</a:t>
            </a:r>
            <a:endParaRPr/>
          </a:p>
        </p:txBody>
      </p:sp>
      <p:cxnSp>
        <p:nvCxnSpPr>
          <p:cNvPr id="580" name="Google Shape;580;gc55d14ac28_0_111"/>
          <p:cNvCxnSpPr/>
          <p:nvPr/>
        </p:nvCxnSpPr>
        <p:spPr>
          <a:xfrm>
            <a:off x="5797871" y="127641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1" name="Google Shape;581;gc55d14ac28_0_111"/>
          <p:cNvSpPr txBox="1">
            <a:spLocks noGrp="1"/>
          </p:cNvSpPr>
          <p:nvPr>
            <p:ph type="subTitle" idx="4"/>
          </p:nvPr>
        </p:nvSpPr>
        <p:spPr>
          <a:xfrm>
            <a:off x="2172413" y="1548375"/>
            <a:ext cx="276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Epochs: 81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rate: 1e-5 (decreasing)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size: 10 </a:t>
            </a:r>
            <a:endParaRPr/>
          </a:p>
        </p:txBody>
      </p:sp>
      <p:pic>
        <p:nvPicPr>
          <p:cNvPr id="582" name="Google Shape;582;gc55d14ac28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176" y="3538087"/>
            <a:ext cx="1804565" cy="121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c55d14ac28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176" y="2267499"/>
            <a:ext cx="1804575" cy="12146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4" name="Google Shape;584;gc55d14ac28_0_111"/>
          <p:cNvGraphicFramePr/>
          <p:nvPr/>
        </p:nvGraphicFramePr>
        <p:xfrm>
          <a:off x="3101525" y="2267500"/>
          <a:ext cx="2829125" cy="2504300"/>
        </p:xfrm>
        <a:graphic>
          <a:graphicData uri="http://schemas.openxmlformats.org/drawingml/2006/table">
            <a:tbl>
              <a:tblPr>
                <a:noFill/>
                <a:tableStyleId>{911A1231-EDFE-4A89-8F1A-5B65270E0887}</a:tableStyleId>
              </a:tblPr>
              <a:tblGrid>
                <a:gridCol w="11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mAP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FPS</a:t>
                      </a:r>
                      <a:endParaRPr sz="2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YOLO</a:t>
                      </a:r>
                      <a:endParaRPr u="none" strike="noStrike" cap="none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18,6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212,4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Faster R-CNN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41,8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17,1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Hybrid incremental net </a:t>
                      </a:r>
                      <a:endParaRPr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45,7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unknown</a:t>
                      </a:r>
                      <a:endParaRPr sz="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5" name="Google Shape;585;gc55d14ac28_0_111"/>
          <p:cNvSpPr txBox="1">
            <a:spLocks noGrp="1"/>
          </p:cNvSpPr>
          <p:nvPr>
            <p:ph type="subTitle" idx="4"/>
          </p:nvPr>
        </p:nvSpPr>
        <p:spPr>
          <a:xfrm>
            <a:off x="3051875" y="4752750"/>
            <a:ext cx="31098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Measured on a NVIDIA V100 SXM2 32GB</a:t>
            </a:r>
            <a:endParaRPr/>
          </a:p>
        </p:txBody>
      </p:sp>
      <p:pic>
        <p:nvPicPr>
          <p:cNvPr id="586" name="Google Shape;586;gc55d14ac28_0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425" y="2843013"/>
            <a:ext cx="1804575" cy="1334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gc55d14ac28_0_147"/>
          <p:cNvGrpSpPr/>
          <p:nvPr/>
        </p:nvGrpSpPr>
        <p:grpSpPr>
          <a:xfrm>
            <a:off x="192902" y="1788677"/>
            <a:ext cx="4420433" cy="3134558"/>
            <a:chOff x="3578510" y="1419647"/>
            <a:chExt cx="4021500" cy="3062887"/>
          </a:xfrm>
        </p:grpSpPr>
        <p:sp>
          <p:nvSpPr>
            <p:cNvPr id="592" name="Google Shape;592;gc55d14ac28_0_147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c55d14ac28_0_147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4" name="Google Shape;594;gc55d14ac28_0_147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595" name="Google Shape;595;gc55d14ac28_0_147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gc55d14ac28_0_147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97" name="Google Shape;597;gc55d14ac28_0_147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8" name="Google Shape;598;gc55d14ac28_0_147"/>
          <p:cNvGrpSpPr/>
          <p:nvPr/>
        </p:nvGrpSpPr>
        <p:grpSpPr>
          <a:xfrm>
            <a:off x="4613327" y="1788677"/>
            <a:ext cx="4420433" cy="3134558"/>
            <a:chOff x="3578510" y="1419647"/>
            <a:chExt cx="4021500" cy="3062887"/>
          </a:xfrm>
        </p:grpSpPr>
        <p:sp>
          <p:nvSpPr>
            <p:cNvPr id="599" name="Google Shape;599;gc55d14ac28_0_147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c55d14ac28_0_147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1" name="Google Shape;601;gc55d14ac28_0_147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602" name="Google Shape;602;gc55d14ac28_0_147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gc55d14ac28_0_147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4" name="Google Shape;604;gc55d14ac28_0_147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05" name="Google Shape;605;gc55d14ac28_0_147"/>
          <p:cNvSpPr txBox="1">
            <a:spLocks noGrp="1"/>
          </p:cNvSpPr>
          <p:nvPr>
            <p:ph type="title" idx="4294967295"/>
          </p:nvPr>
        </p:nvSpPr>
        <p:spPr>
          <a:xfrm>
            <a:off x="2115433" y="7174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YOLO</a:t>
            </a:r>
            <a:endParaRPr/>
          </a:p>
        </p:txBody>
      </p:sp>
      <p:sp>
        <p:nvSpPr>
          <p:cNvPr id="606" name="Google Shape;606;gc55d14ac28_0_147"/>
          <p:cNvSpPr txBox="1">
            <a:spLocks noGrp="1"/>
          </p:cNvSpPr>
          <p:nvPr>
            <p:ph type="title" idx="4294967295"/>
          </p:nvPr>
        </p:nvSpPr>
        <p:spPr>
          <a:xfrm>
            <a:off x="5930646" y="73887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Faster R-CNN</a:t>
            </a:r>
            <a:endParaRPr/>
          </a:p>
        </p:txBody>
      </p:sp>
      <p:pic>
        <p:nvPicPr>
          <p:cNvPr id="607" name="Google Shape;607;gc55d14ac28_0_147" title="output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150" y="1969950"/>
            <a:ext cx="4023926" cy="22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nline Media 1" title="Real-time Object Detection for Autonomous Driving using Deep Learning - YOLO on the BDD100K Dataset">
            <a:hlinkClick r:id="" action="ppaction://media"/>
            <a:extLst>
              <a:ext uri="{FF2B5EF4-FFF2-40B4-BE49-F238E27FC236}">
                <a16:creationId xmlns:a16="http://schemas.microsoft.com/office/drawing/2014/main" id="{AB4F932C-003E-4685-80BD-F467C936B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92796" y="1969950"/>
            <a:ext cx="4022280" cy="2272588"/>
          </a:xfrm>
          <a:prstGeom prst="rect">
            <a:avLst/>
          </a:prstGeom>
        </p:spPr>
      </p:pic>
      <p:pic>
        <p:nvPicPr>
          <p:cNvPr id="5" name="Online Media 4" title="Real-time Object Detection for Autonomous Driving using Deep Learning - Faster R-CNN BDD100K Dataset">
            <a:hlinkClick r:id="" action="ppaction://media"/>
            <a:extLst>
              <a:ext uri="{FF2B5EF4-FFF2-40B4-BE49-F238E27FC236}">
                <a16:creationId xmlns:a16="http://schemas.microsoft.com/office/drawing/2014/main" id="{B00F6473-CFC5-44D2-B6E6-16272D4AFE4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4796893" y="1957695"/>
            <a:ext cx="4049529" cy="2287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1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c1469d4fa0_0_0"/>
          <p:cNvSpPr txBox="1">
            <a:spLocks noGrp="1"/>
          </p:cNvSpPr>
          <p:nvPr>
            <p:ph type="title"/>
          </p:nvPr>
        </p:nvSpPr>
        <p:spPr>
          <a:xfrm>
            <a:off x="2195703" y="2360992"/>
            <a:ext cx="5498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600"/>
              <a:t>Conclusion and Future Work</a:t>
            </a:r>
            <a:endParaRPr sz="3600"/>
          </a:p>
        </p:txBody>
      </p:sp>
      <p:sp>
        <p:nvSpPr>
          <p:cNvPr id="680" name="Google Shape;680;gc1469d4fa0_0_0"/>
          <p:cNvSpPr txBox="1">
            <a:spLocks noGrp="1"/>
          </p:cNvSpPr>
          <p:nvPr>
            <p:ph type="title" idx="4294967295"/>
          </p:nvPr>
        </p:nvSpPr>
        <p:spPr>
          <a:xfrm>
            <a:off x="1450188" y="2366572"/>
            <a:ext cx="5652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681" name="Google Shape;681;gc1469d4fa0_0_0"/>
          <p:cNvCxnSpPr/>
          <p:nvPr/>
        </p:nvCxnSpPr>
        <p:spPr>
          <a:xfrm>
            <a:off x="2087274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c5c4e890f2_2_36"/>
          <p:cNvSpPr txBox="1">
            <a:spLocks noGrp="1"/>
          </p:cNvSpPr>
          <p:nvPr>
            <p:ph type="subTitle" idx="1"/>
          </p:nvPr>
        </p:nvSpPr>
        <p:spPr>
          <a:xfrm>
            <a:off x="1738350" y="1547650"/>
            <a:ext cx="5667300" cy="18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Faster R-CNN: high accuracy, but lower FPS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YOLO: high FPS, but lower accuracy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used the first version of YOLO → use of newer YOLO versions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Further experiments with other models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Achieve high accuracy AND high FPS</a:t>
            </a:r>
            <a:endParaRPr/>
          </a:p>
        </p:txBody>
      </p:sp>
      <p:sp>
        <p:nvSpPr>
          <p:cNvPr id="687" name="Google Shape;687;gc5c4e890f2_2_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grpSp>
        <p:nvGrpSpPr>
          <p:cNvPr id="688" name="Google Shape;688;gc5c4e890f2_2_36"/>
          <p:cNvGrpSpPr/>
          <p:nvPr/>
        </p:nvGrpSpPr>
        <p:grpSpPr>
          <a:xfrm>
            <a:off x="5918142" y="3822635"/>
            <a:ext cx="1015849" cy="663504"/>
            <a:chOff x="5727616" y="4204699"/>
            <a:chExt cx="440505" cy="290018"/>
          </a:xfrm>
        </p:grpSpPr>
        <p:sp>
          <p:nvSpPr>
            <p:cNvPr id="689" name="Google Shape;689;gc5c4e890f2_2_36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c5c4e890f2_2_36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c5c4e890f2_2_36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c5c4e890f2_2_36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c5c4e890f2_2_36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c5c4e890f2_2_36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c5c4e890f2_2_36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c5c4e890f2_2_36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Workload</a:t>
            </a:r>
            <a:endParaRPr/>
          </a:p>
        </p:txBody>
      </p:sp>
      <p:sp>
        <p:nvSpPr>
          <p:cNvPr id="702" name="Google Shape;702;p10"/>
          <p:cNvSpPr/>
          <p:nvPr/>
        </p:nvSpPr>
        <p:spPr>
          <a:xfrm>
            <a:off x="1556500" y="3983650"/>
            <a:ext cx="6030900" cy="548400"/>
          </a:xfrm>
          <a:prstGeom prst="rect">
            <a:avLst/>
          </a:prstGeom>
          <a:noFill/>
          <a:ln w="9525" cap="flat" cmpd="sng">
            <a:solidFill>
              <a:srgbClr val="E3E7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Yujin</a:t>
            </a: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0"/>
          <p:cNvSpPr/>
          <p:nvPr/>
        </p:nvSpPr>
        <p:spPr>
          <a:xfrm>
            <a:off x="1556500" y="2856025"/>
            <a:ext cx="6030900" cy="548400"/>
          </a:xfrm>
          <a:prstGeom prst="rect">
            <a:avLst/>
          </a:prstGeom>
          <a:noFill/>
          <a:ln w="9525" cap="flat" cmpd="sng">
            <a:solidFill>
              <a:srgbClr val="E3E7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Alen</a:t>
            </a:r>
            <a:endParaRPr/>
          </a:p>
        </p:txBody>
      </p:sp>
      <p:sp>
        <p:nvSpPr>
          <p:cNvPr id="704" name="Google Shape;704;p10"/>
          <p:cNvSpPr txBox="1"/>
          <p:nvPr/>
        </p:nvSpPr>
        <p:spPr>
          <a:xfrm>
            <a:off x="3013300" y="1416600"/>
            <a:ext cx="1378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Implement YOLO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05" name="Google Shape;705;p10"/>
          <p:cNvSpPr txBox="1"/>
          <p:nvPr/>
        </p:nvSpPr>
        <p:spPr>
          <a:xfrm>
            <a:off x="4391500" y="1416600"/>
            <a:ext cx="143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Implement Faster R-CNN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706" name="Google Shape;706;p10"/>
          <p:cNvGrpSpPr/>
          <p:nvPr/>
        </p:nvGrpSpPr>
        <p:grpSpPr>
          <a:xfrm>
            <a:off x="1556502" y="1260550"/>
            <a:ext cx="6031008" cy="3362881"/>
            <a:chOff x="728924" y="3296615"/>
            <a:chExt cx="1725314" cy="1024800"/>
          </a:xfrm>
        </p:grpSpPr>
        <p:grpSp>
          <p:nvGrpSpPr>
            <p:cNvPr id="707" name="Google Shape;707;p10"/>
            <p:cNvGrpSpPr/>
            <p:nvPr/>
          </p:nvGrpSpPr>
          <p:grpSpPr>
            <a:xfrm>
              <a:off x="728924" y="3619798"/>
              <a:ext cx="1725314" cy="500896"/>
              <a:chOff x="728924" y="3619798"/>
              <a:chExt cx="1725314" cy="500896"/>
            </a:xfrm>
          </p:grpSpPr>
          <p:sp>
            <p:nvSpPr>
              <p:cNvPr id="708" name="Google Shape;708;p10"/>
              <p:cNvSpPr/>
              <p:nvPr/>
            </p:nvSpPr>
            <p:spPr>
              <a:xfrm>
                <a:off x="728924" y="3619798"/>
                <a:ext cx="17253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rPr lang="en" sz="1800">
                    <a:solidFill>
                      <a:srgbClr val="F3F3F3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Pascal</a:t>
                </a:r>
                <a:endParaRPr sz="1800" i="0" u="none" strike="noStrike" cap="none">
                  <a:solidFill>
                    <a:srgbClr val="F3F3F3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709" name="Google Shape;709;p10"/>
              <p:cNvSpPr/>
              <p:nvPr/>
            </p:nvSpPr>
            <p:spPr>
              <a:xfrm>
                <a:off x="728938" y="3953594"/>
                <a:ext cx="17253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3F3F3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Duy</a:t>
                </a:r>
                <a:endParaRPr sz="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0" name="Google Shape;710;p10"/>
            <p:cNvGrpSpPr/>
            <p:nvPr/>
          </p:nvGrpSpPr>
          <p:grpSpPr>
            <a:xfrm>
              <a:off x="1131358" y="3296615"/>
              <a:ext cx="1285528" cy="1024800"/>
              <a:chOff x="1131358" y="3296615"/>
              <a:chExt cx="1285528" cy="1024800"/>
            </a:xfrm>
          </p:grpSpPr>
          <p:sp>
            <p:nvSpPr>
              <p:cNvPr id="711" name="Google Shape;711;p10"/>
              <p:cNvSpPr/>
              <p:nvPr/>
            </p:nvSpPr>
            <p:spPr>
              <a:xfrm>
                <a:off x="1131358" y="3296615"/>
                <a:ext cx="3723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endParaRPr/>
              </a:p>
            </p:txBody>
          </p:sp>
          <p:sp>
            <p:nvSpPr>
              <p:cNvPr id="712" name="Google Shape;712;p10"/>
              <p:cNvSpPr/>
              <p:nvPr/>
            </p:nvSpPr>
            <p:spPr>
              <a:xfrm>
                <a:off x="1520025" y="3296615"/>
                <a:ext cx="4101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endParaRPr sz="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0"/>
              <p:cNvSpPr/>
              <p:nvPr/>
            </p:nvSpPr>
            <p:spPr>
              <a:xfrm>
                <a:off x="1950086" y="3296615"/>
                <a:ext cx="4668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endParaRPr sz="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4" name="Google Shape;714;p10"/>
          <p:cNvSpPr txBox="1"/>
          <p:nvPr/>
        </p:nvSpPr>
        <p:spPr>
          <a:xfrm>
            <a:off x="5906025" y="1416600"/>
            <a:ext cx="143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Report and Presentation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715" name="Google Shape;715;p10"/>
          <p:cNvGrpSpPr/>
          <p:nvPr/>
        </p:nvGrpSpPr>
        <p:grpSpPr>
          <a:xfrm>
            <a:off x="3427931" y="2997409"/>
            <a:ext cx="356196" cy="265631"/>
            <a:chOff x="5216456" y="3725484"/>
            <a:chExt cx="356196" cy="265631"/>
          </a:xfrm>
        </p:grpSpPr>
        <p:sp>
          <p:nvSpPr>
            <p:cNvPr id="716" name="Google Shape;716;p1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8" name="Google Shape;718;p10"/>
          <p:cNvGrpSpPr/>
          <p:nvPr/>
        </p:nvGrpSpPr>
        <p:grpSpPr>
          <a:xfrm>
            <a:off x="3427931" y="4104959"/>
            <a:ext cx="356196" cy="265631"/>
            <a:chOff x="5216456" y="3725484"/>
            <a:chExt cx="356196" cy="265631"/>
          </a:xfrm>
        </p:grpSpPr>
        <p:sp>
          <p:nvSpPr>
            <p:cNvPr id="719" name="Google Shape;719;p1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10"/>
          <p:cNvGrpSpPr/>
          <p:nvPr/>
        </p:nvGrpSpPr>
        <p:grpSpPr>
          <a:xfrm>
            <a:off x="6444781" y="4104959"/>
            <a:ext cx="356196" cy="265631"/>
            <a:chOff x="5216456" y="3725484"/>
            <a:chExt cx="356196" cy="265631"/>
          </a:xfrm>
        </p:grpSpPr>
        <p:sp>
          <p:nvSpPr>
            <p:cNvPr id="722" name="Google Shape;722;p1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10"/>
          <p:cNvGrpSpPr/>
          <p:nvPr/>
        </p:nvGrpSpPr>
        <p:grpSpPr>
          <a:xfrm>
            <a:off x="6444781" y="3492859"/>
            <a:ext cx="356196" cy="265631"/>
            <a:chOff x="5216456" y="3725484"/>
            <a:chExt cx="356196" cy="265631"/>
          </a:xfrm>
        </p:grpSpPr>
        <p:sp>
          <p:nvSpPr>
            <p:cNvPr id="725" name="Google Shape;725;p1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7" name="Google Shape;727;p10"/>
          <p:cNvGrpSpPr/>
          <p:nvPr/>
        </p:nvGrpSpPr>
        <p:grpSpPr>
          <a:xfrm>
            <a:off x="6444781" y="2997409"/>
            <a:ext cx="356196" cy="265631"/>
            <a:chOff x="5216456" y="3725484"/>
            <a:chExt cx="356196" cy="265631"/>
          </a:xfrm>
        </p:grpSpPr>
        <p:sp>
          <p:nvSpPr>
            <p:cNvPr id="728" name="Google Shape;728;p1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10"/>
          <p:cNvGrpSpPr/>
          <p:nvPr/>
        </p:nvGrpSpPr>
        <p:grpSpPr>
          <a:xfrm>
            <a:off x="6444781" y="2443634"/>
            <a:ext cx="356196" cy="265631"/>
            <a:chOff x="5216456" y="3725484"/>
            <a:chExt cx="356196" cy="265631"/>
          </a:xfrm>
        </p:grpSpPr>
        <p:sp>
          <p:nvSpPr>
            <p:cNvPr id="731" name="Google Shape;731;p1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10"/>
          <p:cNvGrpSpPr/>
          <p:nvPr/>
        </p:nvGrpSpPr>
        <p:grpSpPr>
          <a:xfrm>
            <a:off x="4793031" y="2436721"/>
            <a:ext cx="356196" cy="265631"/>
            <a:chOff x="5216456" y="3725484"/>
            <a:chExt cx="356196" cy="265631"/>
          </a:xfrm>
        </p:grpSpPr>
        <p:sp>
          <p:nvSpPr>
            <p:cNvPr id="734" name="Google Shape;734;p1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6" name="Google Shape;736;p10"/>
          <p:cNvGrpSpPr/>
          <p:nvPr/>
        </p:nvGrpSpPr>
        <p:grpSpPr>
          <a:xfrm>
            <a:off x="4793031" y="3561221"/>
            <a:ext cx="356196" cy="265631"/>
            <a:chOff x="5216456" y="3725484"/>
            <a:chExt cx="356196" cy="265631"/>
          </a:xfrm>
        </p:grpSpPr>
        <p:sp>
          <p:nvSpPr>
            <p:cNvPr id="737" name="Google Shape;737;p1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"/>
          <p:cNvSpPr txBox="1">
            <a:spLocks noGrp="1"/>
          </p:cNvSpPr>
          <p:nvPr>
            <p:ph type="ctrTitle"/>
          </p:nvPr>
        </p:nvSpPr>
        <p:spPr>
          <a:xfrm>
            <a:off x="2562000" y="514385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44" name="Google Shape;744;p12"/>
          <p:cNvSpPr txBox="1">
            <a:spLocks noGrp="1"/>
          </p:cNvSpPr>
          <p:nvPr>
            <p:ph type="subTitle" idx="1"/>
          </p:nvPr>
        </p:nvSpPr>
        <p:spPr>
          <a:xfrm>
            <a:off x="2561800" y="1894085"/>
            <a:ext cx="40200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Do you have any questions?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</p:txBody>
      </p:sp>
      <p:grpSp>
        <p:nvGrpSpPr>
          <p:cNvPr id="745" name="Google Shape;745;p12"/>
          <p:cNvGrpSpPr/>
          <p:nvPr/>
        </p:nvGrpSpPr>
        <p:grpSpPr>
          <a:xfrm>
            <a:off x="1741447" y="2626465"/>
            <a:ext cx="403159" cy="485695"/>
            <a:chOff x="4899999" y="2882095"/>
            <a:chExt cx="271244" cy="346801"/>
          </a:xfrm>
        </p:grpSpPr>
        <p:sp>
          <p:nvSpPr>
            <p:cNvPr id="746" name="Google Shape;746;p1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6" name="Google Shape;756;p12"/>
          <p:cNvGrpSpPr/>
          <p:nvPr/>
        </p:nvGrpSpPr>
        <p:grpSpPr>
          <a:xfrm>
            <a:off x="5093848" y="2608848"/>
            <a:ext cx="434802" cy="520938"/>
            <a:chOff x="7144274" y="1500214"/>
            <a:chExt cx="282174" cy="355735"/>
          </a:xfrm>
        </p:grpSpPr>
        <p:sp>
          <p:nvSpPr>
            <p:cNvPr id="757" name="Google Shape;757;p12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12"/>
          <p:cNvGrpSpPr/>
          <p:nvPr/>
        </p:nvGrpSpPr>
        <p:grpSpPr>
          <a:xfrm>
            <a:off x="3408523" y="2596444"/>
            <a:ext cx="521503" cy="542627"/>
            <a:chOff x="6200938" y="1500594"/>
            <a:chExt cx="322154" cy="355355"/>
          </a:xfrm>
        </p:grpSpPr>
        <p:sp>
          <p:nvSpPr>
            <p:cNvPr id="764" name="Google Shape;764;p12"/>
            <p:cNvSpPr/>
            <p:nvPr/>
          </p:nvSpPr>
          <p:spPr>
            <a:xfrm>
              <a:off x="6325789" y="1605835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6387280" y="1605835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6345779" y="1650725"/>
              <a:ext cx="32472" cy="10201"/>
            </a:xfrm>
            <a:custGeom>
              <a:avLst/>
              <a:gdLst/>
              <a:ahLst/>
              <a:cxnLst/>
              <a:rect l="l" t="t" r="r" b="b"/>
              <a:pathLst>
                <a:path w="1025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858" y="322"/>
                  </a:lnTo>
                  <a:cubicBezTo>
                    <a:pt x="953" y="322"/>
                    <a:pt x="1024" y="250"/>
                    <a:pt x="1024" y="167"/>
                  </a:cubicBezTo>
                  <a:cubicBezTo>
                    <a:pt x="1024" y="72"/>
                    <a:pt x="953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6200938" y="1500594"/>
              <a:ext cx="322154" cy="355355"/>
            </a:xfrm>
            <a:custGeom>
              <a:avLst/>
              <a:gdLst/>
              <a:ahLst/>
              <a:cxnLst/>
              <a:rect l="l" t="t" r="r" b="b"/>
              <a:pathLst>
                <a:path w="10169" h="11217" extrusionOk="0">
                  <a:moveTo>
                    <a:pt x="5072" y="322"/>
                  </a:moveTo>
                  <a:cubicBezTo>
                    <a:pt x="5251" y="322"/>
                    <a:pt x="5442" y="334"/>
                    <a:pt x="5608" y="381"/>
                  </a:cubicBezTo>
                  <a:lnTo>
                    <a:pt x="5608" y="1727"/>
                  </a:lnTo>
                  <a:cubicBezTo>
                    <a:pt x="5608" y="1822"/>
                    <a:pt x="5680" y="1893"/>
                    <a:pt x="5775" y="1893"/>
                  </a:cubicBezTo>
                  <a:cubicBezTo>
                    <a:pt x="5858" y="1893"/>
                    <a:pt x="5942" y="1822"/>
                    <a:pt x="5942" y="1727"/>
                  </a:cubicBezTo>
                  <a:lnTo>
                    <a:pt x="5942" y="465"/>
                  </a:lnTo>
                  <a:cubicBezTo>
                    <a:pt x="6835" y="798"/>
                    <a:pt x="7466" y="1632"/>
                    <a:pt x="7525" y="2608"/>
                  </a:cubicBezTo>
                  <a:lnTo>
                    <a:pt x="5942" y="2608"/>
                  </a:lnTo>
                  <a:lnTo>
                    <a:pt x="5942" y="2417"/>
                  </a:lnTo>
                  <a:cubicBezTo>
                    <a:pt x="5942" y="2322"/>
                    <a:pt x="5858" y="2251"/>
                    <a:pt x="5775" y="2251"/>
                  </a:cubicBezTo>
                  <a:cubicBezTo>
                    <a:pt x="5680" y="2251"/>
                    <a:pt x="5608" y="2322"/>
                    <a:pt x="5608" y="2417"/>
                  </a:cubicBezTo>
                  <a:lnTo>
                    <a:pt x="5608" y="2608"/>
                  </a:lnTo>
                  <a:lnTo>
                    <a:pt x="4537" y="2608"/>
                  </a:lnTo>
                  <a:lnTo>
                    <a:pt x="4537" y="381"/>
                  </a:lnTo>
                  <a:cubicBezTo>
                    <a:pt x="4715" y="334"/>
                    <a:pt x="4894" y="322"/>
                    <a:pt x="5072" y="322"/>
                  </a:cubicBezTo>
                  <a:close/>
                  <a:moveTo>
                    <a:pt x="4215" y="477"/>
                  </a:moveTo>
                  <a:lnTo>
                    <a:pt x="4215" y="2620"/>
                  </a:lnTo>
                  <a:lnTo>
                    <a:pt x="2620" y="2620"/>
                  </a:lnTo>
                  <a:cubicBezTo>
                    <a:pt x="2679" y="1643"/>
                    <a:pt x="3322" y="810"/>
                    <a:pt x="4215" y="477"/>
                  </a:cubicBezTo>
                  <a:close/>
                  <a:moveTo>
                    <a:pt x="7204" y="2941"/>
                  </a:moveTo>
                  <a:lnTo>
                    <a:pt x="7204" y="4013"/>
                  </a:lnTo>
                  <a:cubicBezTo>
                    <a:pt x="7204" y="4072"/>
                    <a:pt x="7204" y="4132"/>
                    <a:pt x="7192" y="4203"/>
                  </a:cubicBezTo>
                  <a:lnTo>
                    <a:pt x="2965" y="4203"/>
                  </a:lnTo>
                  <a:cubicBezTo>
                    <a:pt x="2965" y="4144"/>
                    <a:pt x="2953" y="4084"/>
                    <a:pt x="2953" y="4013"/>
                  </a:cubicBezTo>
                  <a:lnTo>
                    <a:pt x="2953" y="3656"/>
                  </a:lnTo>
                  <a:cubicBezTo>
                    <a:pt x="2953" y="3560"/>
                    <a:pt x="2870" y="3489"/>
                    <a:pt x="2786" y="3489"/>
                  </a:cubicBezTo>
                  <a:cubicBezTo>
                    <a:pt x="2691" y="3489"/>
                    <a:pt x="2620" y="3560"/>
                    <a:pt x="2620" y="3656"/>
                  </a:cubicBezTo>
                  <a:lnTo>
                    <a:pt x="2620" y="4013"/>
                  </a:lnTo>
                  <a:lnTo>
                    <a:pt x="2620" y="4203"/>
                  </a:lnTo>
                  <a:lnTo>
                    <a:pt x="2441" y="4203"/>
                  </a:lnTo>
                  <a:cubicBezTo>
                    <a:pt x="2334" y="4203"/>
                    <a:pt x="2251" y="4108"/>
                    <a:pt x="2251" y="4013"/>
                  </a:cubicBezTo>
                  <a:lnTo>
                    <a:pt x="2251" y="3132"/>
                  </a:lnTo>
                  <a:cubicBezTo>
                    <a:pt x="2251" y="3025"/>
                    <a:pt x="2334" y="2941"/>
                    <a:pt x="2441" y="2941"/>
                  </a:cubicBezTo>
                  <a:lnTo>
                    <a:pt x="2632" y="2941"/>
                  </a:lnTo>
                  <a:lnTo>
                    <a:pt x="2632" y="2953"/>
                  </a:lnTo>
                  <a:cubicBezTo>
                    <a:pt x="2632" y="3036"/>
                    <a:pt x="2715" y="3120"/>
                    <a:pt x="2798" y="3120"/>
                  </a:cubicBezTo>
                  <a:cubicBezTo>
                    <a:pt x="2882" y="3120"/>
                    <a:pt x="2965" y="3036"/>
                    <a:pt x="2965" y="2953"/>
                  </a:cubicBezTo>
                  <a:lnTo>
                    <a:pt x="2965" y="2941"/>
                  </a:lnTo>
                  <a:close/>
                  <a:moveTo>
                    <a:pt x="7692" y="2953"/>
                  </a:moveTo>
                  <a:cubicBezTo>
                    <a:pt x="7811" y="2953"/>
                    <a:pt x="7894" y="3036"/>
                    <a:pt x="7894" y="3144"/>
                  </a:cubicBezTo>
                  <a:lnTo>
                    <a:pt x="7894" y="4025"/>
                  </a:lnTo>
                  <a:cubicBezTo>
                    <a:pt x="7894" y="4120"/>
                    <a:pt x="7799" y="4215"/>
                    <a:pt x="7692" y="4215"/>
                  </a:cubicBezTo>
                  <a:lnTo>
                    <a:pt x="7501" y="4215"/>
                  </a:lnTo>
                  <a:lnTo>
                    <a:pt x="7501" y="4025"/>
                  </a:lnTo>
                  <a:lnTo>
                    <a:pt x="7501" y="2953"/>
                  </a:lnTo>
                  <a:close/>
                  <a:moveTo>
                    <a:pt x="7513" y="4513"/>
                  </a:moveTo>
                  <a:lnTo>
                    <a:pt x="7418" y="5096"/>
                  </a:lnTo>
                  <a:cubicBezTo>
                    <a:pt x="7394" y="5180"/>
                    <a:pt x="7323" y="5239"/>
                    <a:pt x="7239" y="5239"/>
                  </a:cubicBezTo>
                  <a:lnTo>
                    <a:pt x="7192" y="5239"/>
                  </a:lnTo>
                  <a:cubicBezTo>
                    <a:pt x="7323" y="5025"/>
                    <a:pt x="7418" y="4763"/>
                    <a:pt x="7478" y="4513"/>
                  </a:cubicBezTo>
                  <a:close/>
                  <a:moveTo>
                    <a:pt x="3691" y="4525"/>
                  </a:moveTo>
                  <a:lnTo>
                    <a:pt x="3822" y="5263"/>
                  </a:lnTo>
                  <a:lnTo>
                    <a:pt x="3346" y="5263"/>
                  </a:lnTo>
                  <a:cubicBezTo>
                    <a:pt x="3203" y="5037"/>
                    <a:pt x="3084" y="4799"/>
                    <a:pt x="3013" y="4525"/>
                  </a:cubicBezTo>
                  <a:close/>
                  <a:moveTo>
                    <a:pt x="6108" y="4525"/>
                  </a:moveTo>
                  <a:lnTo>
                    <a:pt x="5965" y="5263"/>
                  </a:lnTo>
                  <a:lnTo>
                    <a:pt x="4168" y="5263"/>
                  </a:lnTo>
                  <a:lnTo>
                    <a:pt x="4037" y="4525"/>
                  </a:lnTo>
                  <a:close/>
                  <a:moveTo>
                    <a:pt x="7144" y="4525"/>
                  </a:moveTo>
                  <a:cubicBezTo>
                    <a:pt x="7073" y="4787"/>
                    <a:pt x="6966" y="5025"/>
                    <a:pt x="6823" y="5227"/>
                  </a:cubicBezTo>
                  <a:cubicBezTo>
                    <a:pt x="6823" y="5239"/>
                    <a:pt x="6799" y="5239"/>
                    <a:pt x="6799" y="5263"/>
                  </a:cubicBezTo>
                  <a:lnTo>
                    <a:pt x="6323" y="5263"/>
                  </a:lnTo>
                  <a:lnTo>
                    <a:pt x="6465" y="4525"/>
                  </a:lnTo>
                  <a:close/>
                  <a:moveTo>
                    <a:pt x="2691" y="4549"/>
                  </a:moveTo>
                  <a:cubicBezTo>
                    <a:pt x="2751" y="4799"/>
                    <a:pt x="2846" y="5049"/>
                    <a:pt x="2977" y="5275"/>
                  </a:cubicBezTo>
                  <a:lnTo>
                    <a:pt x="2917" y="5275"/>
                  </a:lnTo>
                  <a:lnTo>
                    <a:pt x="2917" y="5263"/>
                  </a:lnTo>
                  <a:cubicBezTo>
                    <a:pt x="2834" y="5263"/>
                    <a:pt x="2751" y="5203"/>
                    <a:pt x="2739" y="5108"/>
                  </a:cubicBezTo>
                  <a:lnTo>
                    <a:pt x="2655" y="4549"/>
                  </a:lnTo>
                  <a:close/>
                  <a:moveTo>
                    <a:pt x="3906" y="5584"/>
                  </a:moveTo>
                  <a:lnTo>
                    <a:pt x="3941" y="5811"/>
                  </a:lnTo>
                  <a:cubicBezTo>
                    <a:pt x="3846" y="5751"/>
                    <a:pt x="3739" y="5680"/>
                    <a:pt x="3644" y="5584"/>
                  </a:cubicBezTo>
                  <a:close/>
                  <a:moveTo>
                    <a:pt x="6501" y="5584"/>
                  </a:moveTo>
                  <a:cubicBezTo>
                    <a:pt x="6418" y="5680"/>
                    <a:pt x="6311" y="5739"/>
                    <a:pt x="6204" y="5811"/>
                  </a:cubicBezTo>
                  <a:lnTo>
                    <a:pt x="6251" y="5584"/>
                  </a:lnTo>
                  <a:close/>
                  <a:moveTo>
                    <a:pt x="5906" y="5584"/>
                  </a:moveTo>
                  <a:lnTo>
                    <a:pt x="5870" y="5834"/>
                  </a:lnTo>
                  <a:cubicBezTo>
                    <a:pt x="5834" y="6013"/>
                    <a:pt x="5692" y="6132"/>
                    <a:pt x="5513" y="6132"/>
                  </a:cubicBezTo>
                  <a:lnTo>
                    <a:pt x="4632" y="6132"/>
                  </a:lnTo>
                  <a:cubicBezTo>
                    <a:pt x="4453" y="6132"/>
                    <a:pt x="4299" y="6013"/>
                    <a:pt x="4275" y="5834"/>
                  </a:cubicBezTo>
                  <a:lnTo>
                    <a:pt x="4227" y="5584"/>
                  </a:lnTo>
                  <a:close/>
                  <a:moveTo>
                    <a:pt x="6132" y="6204"/>
                  </a:moveTo>
                  <a:lnTo>
                    <a:pt x="6132" y="6775"/>
                  </a:lnTo>
                  <a:cubicBezTo>
                    <a:pt x="6132" y="7073"/>
                    <a:pt x="6346" y="7358"/>
                    <a:pt x="6620" y="7442"/>
                  </a:cubicBezTo>
                  <a:lnTo>
                    <a:pt x="6704" y="7466"/>
                  </a:lnTo>
                  <a:cubicBezTo>
                    <a:pt x="6406" y="7859"/>
                    <a:pt x="5870" y="8442"/>
                    <a:pt x="5072" y="8751"/>
                  </a:cubicBezTo>
                  <a:cubicBezTo>
                    <a:pt x="4287" y="8442"/>
                    <a:pt x="3751" y="7859"/>
                    <a:pt x="3441" y="7466"/>
                  </a:cubicBezTo>
                  <a:lnTo>
                    <a:pt x="3513" y="7442"/>
                  </a:lnTo>
                  <a:cubicBezTo>
                    <a:pt x="3810" y="7358"/>
                    <a:pt x="4001" y="7085"/>
                    <a:pt x="4001" y="6775"/>
                  </a:cubicBezTo>
                  <a:lnTo>
                    <a:pt x="4001" y="6204"/>
                  </a:lnTo>
                  <a:cubicBezTo>
                    <a:pt x="4049" y="6239"/>
                    <a:pt x="4108" y="6251"/>
                    <a:pt x="4168" y="6287"/>
                  </a:cubicBezTo>
                  <a:lnTo>
                    <a:pt x="4179" y="6287"/>
                  </a:lnTo>
                  <a:cubicBezTo>
                    <a:pt x="4299" y="6382"/>
                    <a:pt x="4465" y="6454"/>
                    <a:pt x="4632" y="6454"/>
                  </a:cubicBezTo>
                  <a:lnTo>
                    <a:pt x="5513" y="6454"/>
                  </a:lnTo>
                  <a:cubicBezTo>
                    <a:pt x="5668" y="6454"/>
                    <a:pt x="5834" y="6394"/>
                    <a:pt x="5954" y="6287"/>
                  </a:cubicBezTo>
                  <a:cubicBezTo>
                    <a:pt x="6013" y="6251"/>
                    <a:pt x="6073" y="6239"/>
                    <a:pt x="6132" y="6204"/>
                  </a:cubicBezTo>
                  <a:close/>
                  <a:moveTo>
                    <a:pt x="8942" y="6632"/>
                  </a:moveTo>
                  <a:cubicBezTo>
                    <a:pt x="9442" y="6632"/>
                    <a:pt x="9835" y="7025"/>
                    <a:pt x="9835" y="7525"/>
                  </a:cubicBezTo>
                  <a:lnTo>
                    <a:pt x="9835" y="8751"/>
                  </a:lnTo>
                  <a:lnTo>
                    <a:pt x="9823" y="8751"/>
                  </a:lnTo>
                  <a:cubicBezTo>
                    <a:pt x="9823" y="9049"/>
                    <a:pt x="9585" y="9287"/>
                    <a:pt x="9287" y="9287"/>
                  </a:cubicBezTo>
                  <a:lnTo>
                    <a:pt x="8049" y="9287"/>
                  </a:lnTo>
                  <a:lnTo>
                    <a:pt x="8049" y="7061"/>
                  </a:lnTo>
                  <a:cubicBezTo>
                    <a:pt x="8109" y="7025"/>
                    <a:pt x="8168" y="7001"/>
                    <a:pt x="8216" y="6954"/>
                  </a:cubicBezTo>
                  <a:lnTo>
                    <a:pt x="8454" y="6775"/>
                  </a:lnTo>
                  <a:cubicBezTo>
                    <a:pt x="8573" y="6692"/>
                    <a:pt x="8716" y="6632"/>
                    <a:pt x="8882" y="6632"/>
                  </a:cubicBezTo>
                  <a:close/>
                  <a:moveTo>
                    <a:pt x="5072" y="0"/>
                  </a:moveTo>
                  <a:cubicBezTo>
                    <a:pt x="3572" y="0"/>
                    <a:pt x="2358" y="1179"/>
                    <a:pt x="2274" y="2667"/>
                  </a:cubicBezTo>
                  <a:cubicBezTo>
                    <a:pt x="2072" y="2739"/>
                    <a:pt x="1917" y="2929"/>
                    <a:pt x="1917" y="3156"/>
                  </a:cubicBezTo>
                  <a:lnTo>
                    <a:pt x="1917" y="4037"/>
                  </a:lnTo>
                  <a:cubicBezTo>
                    <a:pt x="1917" y="4275"/>
                    <a:pt x="2084" y="4465"/>
                    <a:pt x="2298" y="4525"/>
                  </a:cubicBezTo>
                  <a:lnTo>
                    <a:pt x="2394" y="5168"/>
                  </a:lnTo>
                  <a:cubicBezTo>
                    <a:pt x="2441" y="5418"/>
                    <a:pt x="2655" y="5596"/>
                    <a:pt x="2906" y="5596"/>
                  </a:cubicBezTo>
                  <a:lnTo>
                    <a:pt x="3191" y="5596"/>
                  </a:lnTo>
                  <a:cubicBezTo>
                    <a:pt x="3334" y="5763"/>
                    <a:pt x="3489" y="5906"/>
                    <a:pt x="3679" y="6049"/>
                  </a:cubicBezTo>
                  <a:lnTo>
                    <a:pt x="3679" y="6799"/>
                  </a:lnTo>
                  <a:cubicBezTo>
                    <a:pt x="3679" y="6966"/>
                    <a:pt x="3572" y="7097"/>
                    <a:pt x="3429" y="7144"/>
                  </a:cubicBezTo>
                  <a:lnTo>
                    <a:pt x="3263" y="7192"/>
                  </a:lnTo>
                  <a:cubicBezTo>
                    <a:pt x="3203" y="7097"/>
                    <a:pt x="3167" y="7049"/>
                    <a:pt x="3167" y="7025"/>
                  </a:cubicBezTo>
                  <a:cubicBezTo>
                    <a:pt x="3108" y="6906"/>
                    <a:pt x="2989" y="6846"/>
                    <a:pt x="2870" y="6846"/>
                  </a:cubicBezTo>
                  <a:lnTo>
                    <a:pt x="2572" y="6846"/>
                  </a:lnTo>
                  <a:cubicBezTo>
                    <a:pt x="2429" y="6846"/>
                    <a:pt x="2263" y="6799"/>
                    <a:pt x="2144" y="6704"/>
                  </a:cubicBezTo>
                  <a:lnTo>
                    <a:pt x="1905" y="6525"/>
                  </a:lnTo>
                  <a:cubicBezTo>
                    <a:pt x="1727" y="6394"/>
                    <a:pt x="1501" y="6311"/>
                    <a:pt x="1286" y="6311"/>
                  </a:cubicBezTo>
                  <a:lnTo>
                    <a:pt x="1227" y="6311"/>
                  </a:lnTo>
                  <a:cubicBezTo>
                    <a:pt x="548" y="6311"/>
                    <a:pt x="0" y="6870"/>
                    <a:pt x="0" y="7537"/>
                  </a:cubicBezTo>
                  <a:lnTo>
                    <a:pt x="0" y="8775"/>
                  </a:lnTo>
                  <a:cubicBezTo>
                    <a:pt x="0" y="9192"/>
                    <a:pt x="298" y="9549"/>
                    <a:pt x="703" y="9621"/>
                  </a:cubicBezTo>
                  <a:lnTo>
                    <a:pt x="703" y="11049"/>
                  </a:lnTo>
                  <a:cubicBezTo>
                    <a:pt x="703" y="11133"/>
                    <a:pt x="774" y="11216"/>
                    <a:pt x="870" y="11216"/>
                  </a:cubicBezTo>
                  <a:cubicBezTo>
                    <a:pt x="953" y="11216"/>
                    <a:pt x="1024" y="11133"/>
                    <a:pt x="1024" y="11049"/>
                  </a:cubicBezTo>
                  <a:lnTo>
                    <a:pt x="1024" y="9633"/>
                  </a:lnTo>
                  <a:lnTo>
                    <a:pt x="2096" y="9633"/>
                  </a:lnTo>
                  <a:lnTo>
                    <a:pt x="2096" y="11049"/>
                  </a:lnTo>
                  <a:cubicBezTo>
                    <a:pt x="2096" y="11133"/>
                    <a:pt x="2179" y="11216"/>
                    <a:pt x="2263" y="11216"/>
                  </a:cubicBezTo>
                  <a:cubicBezTo>
                    <a:pt x="2358" y="11216"/>
                    <a:pt x="2429" y="11133"/>
                    <a:pt x="2429" y="11049"/>
                  </a:cubicBezTo>
                  <a:lnTo>
                    <a:pt x="2429" y="9109"/>
                  </a:lnTo>
                  <a:cubicBezTo>
                    <a:pt x="2429" y="9025"/>
                    <a:pt x="2358" y="8954"/>
                    <a:pt x="2263" y="8954"/>
                  </a:cubicBezTo>
                  <a:cubicBezTo>
                    <a:pt x="2179" y="8954"/>
                    <a:pt x="2096" y="9025"/>
                    <a:pt x="2096" y="9109"/>
                  </a:cubicBezTo>
                  <a:lnTo>
                    <a:pt x="2096" y="9311"/>
                  </a:lnTo>
                  <a:lnTo>
                    <a:pt x="870" y="9311"/>
                  </a:lnTo>
                  <a:cubicBezTo>
                    <a:pt x="572" y="9311"/>
                    <a:pt x="334" y="9073"/>
                    <a:pt x="334" y="8775"/>
                  </a:cubicBezTo>
                  <a:lnTo>
                    <a:pt x="334" y="7537"/>
                  </a:lnTo>
                  <a:cubicBezTo>
                    <a:pt x="334" y="7049"/>
                    <a:pt x="727" y="6644"/>
                    <a:pt x="1227" y="6644"/>
                  </a:cubicBezTo>
                  <a:lnTo>
                    <a:pt x="1286" y="6644"/>
                  </a:lnTo>
                  <a:cubicBezTo>
                    <a:pt x="1429" y="6644"/>
                    <a:pt x="1596" y="6692"/>
                    <a:pt x="1715" y="6787"/>
                  </a:cubicBezTo>
                  <a:lnTo>
                    <a:pt x="1953" y="6966"/>
                  </a:lnTo>
                  <a:cubicBezTo>
                    <a:pt x="2013" y="7013"/>
                    <a:pt x="2060" y="7049"/>
                    <a:pt x="2120" y="7073"/>
                  </a:cubicBezTo>
                  <a:lnTo>
                    <a:pt x="2120" y="8418"/>
                  </a:lnTo>
                  <a:cubicBezTo>
                    <a:pt x="2120" y="8501"/>
                    <a:pt x="2191" y="8573"/>
                    <a:pt x="2274" y="8573"/>
                  </a:cubicBezTo>
                  <a:cubicBezTo>
                    <a:pt x="2370" y="8573"/>
                    <a:pt x="2441" y="8501"/>
                    <a:pt x="2441" y="8418"/>
                  </a:cubicBezTo>
                  <a:lnTo>
                    <a:pt x="2441" y="7168"/>
                  </a:lnTo>
                  <a:cubicBezTo>
                    <a:pt x="2489" y="7168"/>
                    <a:pt x="2536" y="7180"/>
                    <a:pt x="2572" y="7180"/>
                  </a:cubicBezTo>
                  <a:lnTo>
                    <a:pt x="2894" y="7180"/>
                  </a:lnTo>
                  <a:cubicBezTo>
                    <a:pt x="2917" y="7239"/>
                    <a:pt x="3608" y="8549"/>
                    <a:pt x="5037" y="9097"/>
                  </a:cubicBezTo>
                  <a:cubicBezTo>
                    <a:pt x="5055" y="9103"/>
                    <a:pt x="5072" y="9106"/>
                    <a:pt x="5092" y="9106"/>
                  </a:cubicBezTo>
                  <a:cubicBezTo>
                    <a:pt x="5111" y="9106"/>
                    <a:pt x="5132" y="9103"/>
                    <a:pt x="5156" y="9097"/>
                  </a:cubicBezTo>
                  <a:cubicBezTo>
                    <a:pt x="6596" y="8561"/>
                    <a:pt x="7275" y="7239"/>
                    <a:pt x="7299" y="7180"/>
                  </a:cubicBezTo>
                  <a:lnTo>
                    <a:pt x="7608" y="7180"/>
                  </a:lnTo>
                  <a:cubicBezTo>
                    <a:pt x="7656" y="7180"/>
                    <a:pt x="7692" y="7180"/>
                    <a:pt x="7739" y="7168"/>
                  </a:cubicBezTo>
                  <a:lnTo>
                    <a:pt x="7739" y="11049"/>
                  </a:lnTo>
                  <a:cubicBezTo>
                    <a:pt x="7739" y="11133"/>
                    <a:pt x="7811" y="11216"/>
                    <a:pt x="7906" y="11216"/>
                  </a:cubicBezTo>
                  <a:cubicBezTo>
                    <a:pt x="7989" y="11216"/>
                    <a:pt x="8073" y="11133"/>
                    <a:pt x="8073" y="11049"/>
                  </a:cubicBezTo>
                  <a:lnTo>
                    <a:pt x="8073" y="9633"/>
                  </a:lnTo>
                  <a:lnTo>
                    <a:pt x="9144" y="9633"/>
                  </a:lnTo>
                  <a:lnTo>
                    <a:pt x="9144" y="11049"/>
                  </a:lnTo>
                  <a:cubicBezTo>
                    <a:pt x="9144" y="11133"/>
                    <a:pt x="9216" y="11216"/>
                    <a:pt x="9299" y="11216"/>
                  </a:cubicBezTo>
                  <a:cubicBezTo>
                    <a:pt x="9394" y="11216"/>
                    <a:pt x="9466" y="11133"/>
                    <a:pt x="9466" y="11049"/>
                  </a:cubicBezTo>
                  <a:lnTo>
                    <a:pt x="9466" y="9621"/>
                  </a:lnTo>
                  <a:cubicBezTo>
                    <a:pt x="9871" y="9549"/>
                    <a:pt x="10168" y="9192"/>
                    <a:pt x="10168" y="8775"/>
                  </a:cubicBezTo>
                  <a:lnTo>
                    <a:pt x="10168" y="7537"/>
                  </a:lnTo>
                  <a:cubicBezTo>
                    <a:pt x="10156" y="6846"/>
                    <a:pt x="9621" y="6311"/>
                    <a:pt x="8930" y="6311"/>
                  </a:cubicBezTo>
                  <a:lnTo>
                    <a:pt x="8871" y="6311"/>
                  </a:lnTo>
                  <a:cubicBezTo>
                    <a:pt x="8644" y="6311"/>
                    <a:pt x="8418" y="6394"/>
                    <a:pt x="8240" y="6525"/>
                  </a:cubicBezTo>
                  <a:lnTo>
                    <a:pt x="8013" y="6704"/>
                  </a:lnTo>
                  <a:cubicBezTo>
                    <a:pt x="7894" y="6787"/>
                    <a:pt x="7739" y="6846"/>
                    <a:pt x="7573" y="6846"/>
                  </a:cubicBezTo>
                  <a:lnTo>
                    <a:pt x="7275" y="6846"/>
                  </a:lnTo>
                  <a:cubicBezTo>
                    <a:pt x="7144" y="6846"/>
                    <a:pt x="7037" y="6930"/>
                    <a:pt x="6977" y="7025"/>
                  </a:cubicBezTo>
                  <a:cubicBezTo>
                    <a:pt x="6977" y="7049"/>
                    <a:pt x="6954" y="7097"/>
                    <a:pt x="6894" y="7192"/>
                  </a:cubicBezTo>
                  <a:lnTo>
                    <a:pt x="6727" y="7144"/>
                  </a:lnTo>
                  <a:cubicBezTo>
                    <a:pt x="6585" y="7097"/>
                    <a:pt x="6477" y="6954"/>
                    <a:pt x="6477" y="6799"/>
                  </a:cubicBezTo>
                  <a:lnTo>
                    <a:pt x="6477" y="6049"/>
                  </a:lnTo>
                  <a:cubicBezTo>
                    <a:pt x="6656" y="5930"/>
                    <a:pt x="6823" y="5775"/>
                    <a:pt x="6966" y="5596"/>
                  </a:cubicBezTo>
                  <a:lnTo>
                    <a:pt x="7251" y="5596"/>
                  </a:lnTo>
                  <a:cubicBezTo>
                    <a:pt x="7501" y="5596"/>
                    <a:pt x="7716" y="5418"/>
                    <a:pt x="7751" y="5168"/>
                  </a:cubicBezTo>
                  <a:lnTo>
                    <a:pt x="7859" y="4525"/>
                  </a:lnTo>
                  <a:cubicBezTo>
                    <a:pt x="8073" y="4465"/>
                    <a:pt x="8228" y="4263"/>
                    <a:pt x="8228" y="4037"/>
                  </a:cubicBezTo>
                  <a:lnTo>
                    <a:pt x="8228" y="3156"/>
                  </a:lnTo>
                  <a:cubicBezTo>
                    <a:pt x="8228" y="2929"/>
                    <a:pt x="8085" y="2739"/>
                    <a:pt x="7870" y="2667"/>
                  </a:cubicBezTo>
                  <a:cubicBezTo>
                    <a:pt x="7799" y="1191"/>
                    <a:pt x="6585" y="0"/>
                    <a:pt x="5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6312199" y="1800445"/>
              <a:ext cx="99253" cy="54743"/>
            </a:xfrm>
            <a:custGeom>
              <a:avLst/>
              <a:gdLst/>
              <a:ahLst/>
              <a:cxnLst/>
              <a:rect l="l" t="t" r="r" b="b"/>
              <a:pathLst>
                <a:path w="3133" h="1728" extrusionOk="0">
                  <a:moveTo>
                    <a:pt x="1560" y="1"/>
                  </a:moveTo>
                  <a:cubicBezTo>
                    <a:pt x="703" y="1"/>
                    <a:pt x="1" y="703"/>
                    <a:pt x="1" y="1572"/>
                  </a:cubicBezTo>
                  <a:cubicBezTo>
                    <a:pt x="1" y="1656"/>
                    <a:pt x="72" y="1727"/>
                    <a:pt x="167" y="1727"/>
                  </a:cubicBezTo>
                  <a:cubicBezTo>
                    <a:pt x="251" y="1727"/>
                    <a:pt x="334" y="1656"/>
                    <a:pt x="334" y="1572"/>
                  </a:cubicBezTo>
                  <a:cubicBezTo>
                    <a:pt x="334" y="882"/>
                    <a:pt x="882" y="334"/>
                    <a:pt x="1560" y="334"/>
                  </a:cubicBezTo>
                  <a:cubicBezTo>
                    <a:pt x="2251" y="334"/>
                    <a:pt x="2799" y="882"/>
                    <a:pt x="2799" y="1572"/>
                  </a:cubicBezTo>
                  <a:cubicBezTo>
                    <a:pt x="2799" y="1656"/>
                    <a:pt x="2870" y="1727"/>
                    <a:pt x="2965" y="1727"/>
                  </a:cubicBezTo>
                  <a:cubicBezTo>
                    <a:pt x="3049" y="1727"/>
                    <a:pt x="3120" y="1656"/>
                    <a:pt x="3120" y="1572"/>
                  </a:cubicBezTo>
                  <a:cubicBezTo>
                    <a:pt x="3132" y="703"/>
                    <a:pt x="2430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12"/>
          <p:cNvGrpSpPr/>
          <p:nvPr/>
        </p:nvGrpSpPr>
        <p:grpSpPr>
          <a:xfrm>
            <a:off x="6748788" y="2594000"/>
            <a:ext cx="448229" cy="547299"/>
            <a:chOff x="5801485" y="1969046"/>
            <a:chExt cx="279164" cy="357793"/>
          </a:xfrm>
        </p:grpSpPr>
        <p:sp>
          <p:nvSpPr>
            <p:cNvPr id="770" name="Google Shape;770;p12"/>
            <p:cNvSpPr/>
            <p:nvPr/>
          </p:nvSpPr>
          <p:spPr>
            <a:xfrm>
              <a:off x="5901436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5968597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5801485" y="1969046"/>
              <a:ext cx="279164" cy="357636"/>
            </a:xfrm>
            <a:custGeom>
              <a:avLst/>
              <a:gdLst/>
              <a:ahLst/>
              <a:cxnLst/>
              <a:rect l="l" t="t" r="r" b="b"/>
              <a:pathLst>
                <a:path w="8812" h="11289" extrusionOk="0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5895797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5962927" y="2075427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5845615" y="2282868"/>
              <a:ext cx="10233" cy="43813"/>
            </a:xfrm>
            <a:custGeom>
              <a:avLst/>
              <a:gdLst/>
              <a:ahLst/>
              <a:cxnLst/>
              <a:rect l="l" t="t" r="r" b="b"/>
              <a:pathLst>
                <a:path w="323" h="1383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6024798" y="2282868"/>
              <a:ext cx="10201" cy="43813"/>
            </a:xfrm>
            <a:custGeom>
              <a:avLst/>
              <a:gdLst/>
              <a:ahLst/>
              <a:cxnLst/>
              <a:rect l="l" t="t" r="r" b="b"/>
              <a:pathLst>
                <a:path w="322" h="138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5868267" y="2260248"/>
              <a:ext cx="144112" cy="66591"/>
            </a:xfrm>
            <a:custGeom>
              <a:avLst/>
              <a:gdLst/>
              <a:ahLst/>
              <a:cxnLst/>
              <a:rect l="l" t="t" r="r" b="b"/>
              <a:pathLst>
                <a:path w="4549" h="2102" extrusionOk="0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5890126" y="2013556"/>
              <a:ext cx="10581" cy="106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5979907" y="2013556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5861455" y="2002247"/>
              <a:ext cx="127892" cy="155454"/>
            </a:xfrm>
            <a:custGeom>
              <a:avLst/>
              <a:gdLst/>
              <a:ahLst/>
              <a:cxnLst/>
              <a:rect l="l" t="t" r="r" b="b"/>
              <a:pathLst>
                <a:path w="4037" h="4907" extrusionOk="0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5890886" y="2060633"/>
              <a:ext cx="128652" cy="127227"/>
            </a:xfrm>
            <a:custGeom>
              <a:avLst/>
              <a:gdLst/>
              <a:ahLst/>
              <a:cxnLst/>
              <a:rect l="l" t="t" r="r" b="b"/>
              <a:pathLst>
                <a:path w="4061" h="4016" extrusionOk="0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5910116" y="2122947"/>
              <a:ext cx="61142" cy="33232"/>
            </a:xfrm>
            <a:custGeom>
              <a:avLst/>
              <a:gdLst/>
              <a:ahLst/>
              <a:cxnLst/>
              <a:rect l="l" t="t" r="r" b="b"/>
              <a:pathLst>
                <a:path w="1930" h="1049" extrusionOk="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12"/>
          <p:cNvSpPr/>
          <p:nvPr/>
        </p:nvSpPr>
        <p:spPr>
          <a:xfrm>
            <a:off x="1520143" y="246754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2"/>
          <p:cNvSpPr/>
          <p:nvPr/>
        </p:nvSpPr>
        <p:spPr>
          <a:xfrm>
            <a:off x="3239987" y="2467550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2"/>
          <p:cNvSpPr/>
          <p:nvPr/>
        </p:nvSpPr>
        <p:spPr>
          <a:xfrm>
            <a:off x="4881943" y="246754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2"/>
          <p:cNvSpPr/>
          <p:nvPr/>
        </p:nvSpPr>
        <p:spPr>
          <a:xfrm>
            <a:off x="6543603" y="246754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2"/>
          <p:cNvSpPr txBox="1">
            <a:spLocks noGrp="1"/>
          </p:cNvSpPr>
          <p:nvPr>
            <p:ph type="subTitle" idx="1"/>
          </p:nvPr>
        </p:nvSpPr>
        <p:spPr>
          <a:xfrm>
            <a:off x="1265575" y="3433250"/>
            <a:ext cx="1395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Duy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788" name="Google Shape;788;p12"/>
          <p:cNvSpPr txBox="1">
            <a:spLocks noGrp="1"/>
          </p:cNvSpPr>
          <p:nvPr>
            <p:ph type="subTitle" idx="1"/>
          </p:nvPr>
        </p:nvSpPr>
        <p:spPr>
          <a:xfrm>
            <a:off x="2971625" y="3433250"/>
            <a:ext cx="1395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Pascal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789" name="Google Shape;789;p12"/>
          <p:cNvSpPr txBox="1">
            <a:spLocks noGrp="1"/>
          </p:cNvSpPr>
          <p:nvPr>
            <p:ph type="subTitle" idx="1"/>
          </p:nvPr>
        </p:nvSpPr>
        <p:spPr>
          <a:xfrm>
            <a:off x="4613600" y="3433250"/>
            <a:ext cx="1395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Alen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790" name="Google Shape;790;p12"/>
          <p:cNvSpPr txBox="1">
            <a:spLocks noGrp="1"/>
          </p:cNvSpPr>
          <p:nvPr>
            <p:ph type="subTitle" idx="1"/>
          </p:nvPr>
        </p:nvSpPr>
        <p:spPr>
          <a:xfrm>
            <a:off x="6275250" y="3433250"/>
            <a:ext cx="1395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Yujin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1431c40d2_1_27"/>
          <p:cNvSpPr txBox="1">
            <a:spLocks noGrp="1"/>
          </p:cNvSpPr>
          <p:nvPr>
            <p:ph type="title"/>
          </p:nvPr>
        </p:nvSpPr>
        <p:spPr>
          <a:xfrm>
            <a:off x="3229750" y="2361000"/>
            <a:ext cx="34758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600"/>
              <a:t>Problem Framing</a:t>
            </a:r>
            <a:endParaRPr sz="3600"/>
          </a:p>
        </p:txBody>
      </p:sp>
      <p:sp>
        <p:nvSpPr>
          <p:cNvPr id="311" name="Google Shape;311;gc1431c40d2_1_27"/>
          <p:cNvSpPr txBox="1">
            <a:spLocks noGrp="1"/>
          </p:cNvSpPr>
          <p:nvPr>
            <p:ph type="title" idx="4294967295"/>
          </p:nvPr>
        </p:nvSpPr>
        <p:spPr>
          <a:xfrm>
            <a:off x="2438462" y="236658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12" name="Google Shape;312;gc1431c40d2_1_27"/>
          <p:cNvCxnSpPr/>
          <p:nvPr/>
        </p:nvCxnSpPr>
        <p:spPr>
          <a:xfrm>
            <a:off x="3114663" y="225645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MOTIVATION: AUTONOMOUS DRIVING</a:t>
            </a:r>
            <a:endParaRPr/>
          </a:p>
        </p:txBody>
      </p:sp>
      <p:sp>
        <p:nvSpPr>
          <p:cNvPr id="318" name="Google Shape;318;p3"/>
          <p:cNvSpPr txBox="1">
            <a:spLocks noGrp="1"/>
          </p:cNvSpPr>
          <p:nvPr>
            <p:ph type="subTitle" idx="4294967295"/>
          </p:nvPr>
        </p:nvSpPr>
        <p:spPr>
          <a:xfrm flipH="1">
            <a:off x="5592925" y="1443525"/>
            <a:ext cx="33762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/>
              <a:t>O</a:t>
            </a: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 of the most anticipated technologies </a:t>
            </a:r>
            <a:r>
              <a:rPr lang="en" sz="1600"/>
              <a:t>and active research topic</a:t>
            </a:r>
            <a:endParaRPr sz="16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19" name="Google Shape;319;p3"/>
          <p:cNvSpPr txBox="1"/>
          <p:nvPr/>
        </p:nvSpPr>
        <p:spPr>
          <a:xfrm flipH="1">
            <a:off x="5599859" y="2774754"/>
            <a:ext cx="32271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lang="en" sz="16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Requirement of Autonomous Driving: Object Detection</a:t>
            </a:r>
            <a:endParaRPr/>
          </a:p>
        </p:txBody>
      </p:sp>
      <p:sp>
        <p:nvSpPr>
          <p:cNvPr id="320" name="Google Shape;320;p3"/>
          <p:cNvSpPr txBox="1"/>
          <p:nvPr/>
        </p:nvSpPr>
        <p:spPr>
          <a:xfrm flipH="1">
            <a:off x="5599859" y="3469453"/>
            <a:ext cx="32271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lang="en" sz="16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Accurate and real-time Object Detection algorithms needed</a:t>
            </a:r>
            <a:endParaRPr/>
          </a:p>
        </p:txBody>
      </p:sp>
      <p:grpSp>
        <p:nvGrpSpPr>
          <p:cNvPr id="321" name="Google Shape;321;p3"/>
          <p:cNvGrpSpPr/>
          <p:nvPr/>
        </p:nvGrpSpPr>
        <p:grpSpPr>
          <a:xfrm>
            <a:off x="5224869" y="3018258"/>
            <a:ext cx="356195" cy="265631"/>
            <a:chOff x="5216456" y="3725484"/>
            <a:chExt cx="356195" cy="265631"/>
          </a:xfrm>
        </p:grpSpPr>
        <p:sp>
          <p:nvSpPr>
            <p:cNvPr id="322" name="Google Shape;322;p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3"/>
          <p:cNvGrpSpPr/>
          <p:nvPr/>
        </p:nvGrpSpPr>
        <p:grpSpPr>
          <a:xfrm>
            <a:off x="5201004" y="2323635"/>
            <a:ext cx="356195" cy="265631"/>
            <a:chOff x="5216456" y="3725484"/>
            <a:chExt cx="356195" cy="265631"/>
          </a:xfrm>
        </p:grpSpPr>
        <p:sp>
          <p:nvSpPr>
            <p:cNvPr id="325" name="Google Shape;325;p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3"/>
          <p:cNvGrpSpPr/>
          <p:nvPr/>
        </p:nvGrpSpPr>
        <p:grpSpPr>
          <a:xfrm>
            <a:off x="5224869" y="3712957"/>
            <a:ext cx="356195" cy="265631"/>
            <a:chOff x="5216456" y="3725484"/>
            <a:chExt cx="356195" cy="265631"/>
          </a:xfrm>
        </p:grpSpPr>
        <p:sp>
          <p:nvSpPr>
            <p:cNvPr id="328" name="Google Shape;328;p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3"/>
          <p:cNvGrpSpPr/>
          <p:nvPr/>
        </p:nvGrpSpPr>
        <p:grpSpPr>
          <a:xfrm>
            <a:off x="5224883" y="1700677"/>
            <a:ext cx="356195" cy="265631"/>
            <a:chOff x="5216456" y="3725484"/>
            <a:chExt cx="356195" cy="265631"/>
          </a:xfrm>
        </p:grpSpPr>
        <p:sp>
          <p:nvSpPr>
            <p:cNvPr id="331" name="Google Shape;331;p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3"/>
          <p:cNvSpPr txBox="1"/>
          <p:nvPr/>
        </p:nvSpPr>
        <p:spPr>
          <a:xfrm flipH="1">
            <a:off x="5592879" y="2080132"/>
            <a:ext cx="32271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lang="en" sz="16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Major Challenges for Computer Vision and Machine Learning</a:t>
            </a:r>
            <a:endParaRPr/>
          </a:p>
        </p:txBody>
      </p:sp>
      <p:grpSp>
        <p:nvGrpSpPr>
          <p:cNvPr id="334" name="Google Shape;334;p3"/>
          <p:cNvGrpSpPr/>
          <p:nvPr/>
        </p:nvGrpSpPr>
        <p:grpSpPr>
          <a:xfrm>
            <a:off x="167058" y="1333388"/>
            <a:ext cx="4904334" cy="3103264"/>
            <a:chOff x="2567841" y="1994124"/>
            <a:chExt cx="399812" cy="306477"/>
          </a:xfrm>
        </p:grpSpPr>
        <p:sp>
          <p:nvSpPr>
            <p:cNvPr id="335" name="Google Shape;335;p3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8" name="Google Shape;33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675" y="1497663"/>
            <a:ext cx="3835100" cy="19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BDD100K Dataset</a:t>
            </a:r>
            <a:endParaRPr/>
          </a:p>
        </p:txBody>
      </p:sp>
      <p:grpSp>
        <p:nvGrpSpPr>
          <p:cNvPr id="344" name="Google Shape;344;p7"/>
          <p:cNvGrpSpPr/>
          <p:nvPr/>
        </p:nvGrpSpPr>
        <p:grpSpPr>
          <a:xfrm>
            <a:off x="184642" y="1340827"/>
            <a:ext cx="5108327" cy="3622431"/>
            <a:chOff x="3578510" y="1419647"/>
            <a:chExt cx="4021500" cy="3062887"/>
          </a:xfrm>
        </p:grpSpPr>
        <p:sp>
          <p:nvSpPr>
            <p:cNvPr id="345" name="Google Shape;345;p7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7" name="Google Shape;347;p7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0" name="Google Shape;350;p7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1" name="Google Shape;351;p7"/>
          <p:cNvSpPr txBox="1">
            <a:spLocks noGrp="1"/>
          </p:cNvSpPr>
          <p:nvPr>
            <p:ph type="subTitle" idx="4294967295"/>
          </p:nvPr>
        </p:nvSpPr>
        <p:spPr>
          <a:xfrm flipH="1">
            <a:off x="5666026" y="1304563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100,000 HD video sequences of over 1,100-hour driving experience</a:t>
            </a:r>
            <a:endParaRPr sz="16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52" name="Google Shape;352;p7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3" name="Google Shape;353;p7"/>
          <p:cNvSpPr txBox="1"/>
          <p:nvPr/>
        </p:nvSpPr>
        <p:spPr>
          <a:xfrm flipH="1">
            <a:off x="5666026" y="2100833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2D Bounding Boxes annotated on 100,000 images </a:t>
            </a:r>
            <a:endParaRPr/>
          </a:p>
        </p:txBody>
      </p:sp>
      <p:sp>
        <p:nvSpPr>
          <p:cNvPr id="354" name="Google Shape;354;p7"/>
          <p:cNvSpPr txBox="1"/>
          <p:nvPr/>
        </p:nvSpPr>
        <p:spPr>
          <a:xfrm flipH="1">
            <a:off x="5666026" y="2785167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13 different object classes</a:t>
            </a:r>
            <a:endParaRPr/>
          </a:p>
        </p:txBody>
      </p:sp>
      <p:sp>
        <p:nvSpPr>
          <p:cNvPr id="355" name="Google Shape;355;p7"/>
          <p:cNvSpPr txBox="1"/>
          <p:nvPr/>
        </p:nvSpPr>
        <p:spPr>
          <a:xfrm flipH="1">
            <a:off x="5666026" y="3415767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geographic, environmental, and weather diversity</a:t>
            </a:r>
            <a:endParaRPr/>
          </a:p>
        </p:txBody>
      </p:sp>
      <p:sp>
        <p:nvSpPr>
          <p:cNvPr id="356" name="Google Shape;356;p7"/>
          <p:cNvSpPr txBox="1"/>
          <p:nvPr/>
        </p:nvSpPr>
        <p:spPr>
          <a:xfrm flipH="1">
            <a:off x="5666026" y="4153422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State-of-the-art: hybrid incremental net (MAP: 45.7, threshold: 0.5)</a:t>
            </a:r>
            <a:endParaRPr/>
          </a:p>
        </p:txBody>
      </p:sp>
      <p:pic>
        <p:nvPicPr>
          <p:cNvPr id="2" name="Online Media 1" title="BDD100K Trailer">
            <a:hlinkClick r:id="" action="ppaction://media"/>
            <a:extLst>
              <a:ext uri="{FF2B5EF4-FFF2-40B4-BE49-F238E27FC236}">
                <a16:creationId xmlns:a16="http://schemas.microsoft.com/office/drawing/2014/main" id="{84A034D5-9861-4FD1-9EE7-F789794E7E5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1827" y="1523886"/>
            <a:ext cx="4709600" cy="2660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55d14ac28_0_10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The BDD100K Dataset</a:t>
            </a:r>
            <a:endParaRPr/>
          </a:p>
        </p:txBody>
      </p:sp>
      <p:pic>
        <p:nvPicPr>
          <p:cNvPr id="363" name="Google Shape;363;gc55d14ac28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25" y="1211800"/>
            <a:ext cx="6006051" cy="33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c55d14ac28_0_102"/>
          <p:cNvSpPr txBox="1">
            <a:spLocks noGrp="1"/>
          </p:cNvSpPr>
          <p:nvPr>
            <p:ph type="subTitle" idx="4294967295"/>
          </p:nvPr>
        </p:nvSpPr>
        <p:spPr>
          <a:xfrm flipH="1">
            <a:off x="6592900" y="1211812"/>
            <a:ext cx="22791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/>
              <a:t>Day Time Images:     </a:t>
            </a:r>
            <a:r>
              <a:rPr lang="en" sz="1600">
                <a:solidFill>
                  <a:schemeClr val="lt2"/>
                </a:solidFill>
              </a:rPr>
              <a:t>57% </a:t>
            </a:r>
            <a:br>
              <a:rPr lang="en" sz="1600"/>
            </a:br>
            <a:r>
              <a:rPr lang="en" sz="1600"/>
              <a:t>Night Time Images:  </a:t>
            </a:r>
            <a:r>
              <a:rPr lang="en" sz="1600">
                <a:solidFill>
                  <a:schemeClr val="lt2"/>
                </a:solidFill>
              </a:rPr>
              <a:t>43%</a:t>
            </a:r>
            <a:endParaRPr sz="16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>
                <a:solidFill>
                  <a:schemeClr val="lt2"/>
                </a:solidFill>
              </a:rPr>
              <a:t>→ class imbalance 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9eeb54b1a_0_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BDD100K Dataset</a:t>
            </a:r>
            <a:endParaRPr/>
          </a:p>
        </p:txBody>
      </p:sp>
      <p:pic>
        <p:nvPicPr>
          <p:cNvPr id="370" name="Google Shape;370;g79eeb54b1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50" y="1237050"/>
            <a:ext cx="5916800" cy="33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79eeb54b1a_0_2"/>
          <p:cNvSpPr txBox="1">
            <a:spLocks noGrp="1"/>
          </p:cNvSpPr>
          <p:nvPr>
            <p:ph type="subTitle" idx="4294967295"/>
          </p:nvPr>
        </p:nvSpPr>
        <p:spPr>
          <a:xfrm flipH="1">
            <a:off x="6667850" y="1237063"/>
            <a:ext cx="2279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/>
              <a:t>Some hard samples from the dataset..</a:t>
            </a:r>
            <a:r>
              <a:rPr lang="en" sz="1600">
                <a:solidFill>
                  <a:schemeClr val="lt2"/>
                </a:solidFill>
              </a:rPr>
              <a:t> </a:t>
            </a:r>
            <a:endParaRPr sz="1600"/>
          </a:p>
        </p:txBody>
      </p:sp>
      <p:pic>
        <p:nvPicPr>
          <p:cNvPr id="372" name="Google Shape;372;g79eeb54b1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50" y="1237050"/>
            <a:ext cx="5916800" cy="33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79eeb54b1a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50" y="1237073"/>
            <a:ext cx="5916800" cy="332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79eeb54b1a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50" y="1237054"/>
            <a:ext cx="5916800" cy="332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79eeb54b1a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50" y="1237050"/>
            <a:ext cx="5916800" cy="33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381" name="Google Shape;381;p5"/>
          <p:cNvSpPr txBox="1">
            <a:spLocks noGrp="1"/>
          </p:cNvSpPr>
          <p:nvPr>
            <p:ph type="subTitle" idx="4294967295"/>
          </p:nvPr>
        </p:nvSpPr>
        <p:spPr>
          <a:xfrm flipH="1">
            <a:off x="5701898" y="1643472"/>
            <a:ext cx="3227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Real-time object detection of </a:t>
            </a:r>
            <a:r>
              <a:rPr lang="en" sz="1600"/>
              <a:t>traffic objects</a:t>
            </a: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in a video</a:t>
            </a:r>
            <a:endParaRPr/>
          </a:p>
        </p:txBody>
      </p:sp>
      <p:sp>
        <p:nvSpPr>
          <p:cNvPr id="382" name="Google Shape;382;p5"/>
          <p:cNvSpPr/>
          <p:nvPr/>
        </p:nvSpPr>
        <p:spPr>
          <a:xfrm>
            <a:off x="5261143" y="1847369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"/>
          <p:cNvSpPr txBox="1"/>
          <p:nvPr/>
        </p:nvSpPr>
        <p:spPr>
          <a:xfrm flipH="1">
            <a:off x="5701898" y="2464088"/>
            <a:ext cx="3227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Train YOLO and Faster R-CNN on BDD100K Dataset </a:t>
            </a:r>
            <a:endParaRPr/>
          </a:p>
        </p:txBody>
      </p:sp>
      <p:sp>
        <p:nvSpPr>
          <p:cNvPr id="384" name="Google Shape;384;p5"/>
          <p:cNvSpPr/>
          <p:nvPr/>
        </p:nvSpPr>
        <p:spPr>
          <a:xfrm>
            <a:off x="5261143" y="266798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"/>
          <p:cNvSpPr/>
          <p:nvPr/>
        </p:nvSpPr>
        <p:spPr>
          <a:xfrm rot="-5400000">
            <a:off x="1307833" y="286530"/>
            <a:ext cx="2610681" cy="509445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"/>
          <p:cNvSpPr txBox="1"/>
          <p:nvPr/>
        </p:nvSpPr>
        <p:spPr>
          <a:xfrm flipH="1">
            <a:off x="5701898" y="3244038"/>
            <a:ext cx="3227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compare performances: FPS and mAP</a:t>
            </a:r>
            <a:endParaRPr/>
          </a:p>
        </p:txBody>
      </p:sp>
      <p:sp>
        <p:nvSpPr>
          <p:cNvPr id="387" name="Google Shape;387;p5"/>
          <p:cNvSpPr/>
          <p:nvPr/>
        </p:nvSpPr>
        <p:spPr>
          <a:xfrm>
            <a:off x="5261143" y="344793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nline Media 1" title="Object Detection with MobileNet-SSD DEMO (trained on BDD100K Dataset)">
            <a:hlinkClick r:id="" action="ppaction://media"/>
            <a:extLst>
              <a:ext uri="{FF2B5EF4-FFF2-40B4-BE49-F238E27FC236}">
                <a16:creationId xmlns:a16="http://schemas.microsoft.com/office/drawing/2014/main" id="{B414327E-823D-40DA-AB66-F4AD2CDAEC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8560" y="1590407"/>
            <a:ext cx="4421267" cy="2498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1431c40d2_1_35"/>
          <p:cNvSpPr txBox="1">
            <a:spLocks noGrp="1"/>
          </p:cNvSpPr>
          <p:nvPr>
            <p:ph type="title"/>
          </p:nvPr>
        </p:nvSpPr>
        <p:spPr>
          <a:xfrm>
            <a:off x="3594248" y="2361000"/>
            <a:ext cx="27468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600"/>
              <a:t>Related Work</a:t>
            </a:r>
            <a:endParaRPr sz="3600"/>
          </a:p>
        </p:txBody>
      </p:sp>
      <p:sp>
        <p:nvSpPr>
          <p:cNvPr id="394" name="Google Shape;394;gc1431c40d2_1_35"/>
          <p:cNvSpPr txBox="1">
            <a:spLocks noGrp="1"/>
          </p:cNvSpPr>
          <p:nvPr>
            <p:ph type="title" idx="4294967295"/>
          </p:nvPr>
        </p:nvSpPr>
        <p:spPr>
          <a:xfrm>
            <a:off x="2802962" y="236658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95" name="Google Shape;395;gc1431c40d2_1_35"/>
          <p:cNvCxnSpPr/>
          <p:nvPr/>
        </p:nvCxnSpPr>
        <p:spPr>
          <a:xfrm>
            <a:off x="3479163" y="225645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Office PowerPoint</Application>
  <PresentationFormat>On-screen Show (16:9)</PresentationFormat>
  <Paragraphs>216</Paragraphs>
  <Slides>29</Slides>
  <Notes>29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Anton</vt:lpstr>
      <vt:lpstr>Fira Sans Condensed</vt:lpstr>
      <vt:lpstr>Rajdhani</vt:lpstr>
      <vt:lpstr>Josefin Slab</vt:lpstr>
      <vt:lpstr>Fira Sans Condensed Light</vt:lpstr>
      <vt:lpstr>Advent Pro Light</vt:lpstr>
      <vt:lpstr>Ai Tech Agency by Slidesgo</vt:lpstr>
      <vt:lpstr>Real-time Object Detection for Autonomous Driving using Deep Learning</vt:lpstr>
      <vt:lpstr>Problem Framing</vt:lpstr>
      <vt:lpstr>Problem Framing</vt:lpstr>
      <vt:lpstr>MOTIVATION: AUTONOMOUS DRIVING</vt:lpstr>
      <vt:lpstr>The BDD100K Dataset</vt:lpstr>
      <vt:lpstr>The BDD100K Dataset</vt:lpstr>
      <vt:lpstr>The BDD100K Dataset</vt:lpstr>
      <vt:lpstr>Approach</vt:lpstr>
      <vt:lpstr>Related Work</vt:lpstr>
      <vt:lpstr>Object Detection Models</vt:lpstr>
      <vt:lpstr>Driving Datasets </vt:lpstr>
      <vt:lpstr>System description</vt:lpstr>
      <vt:lpstr>YOLO (You Only Look Once)</vt:lpstr>
      <vt:lpstr>YOLO (You Only Look Once)</vt:lpstr>
      <vt:lpstr>YOLO (You Only Look Once)</vt:lpstr>
      <vt:lpstr>YOLO (You Only Look Once)</vt:lpstr>
      <vt:lpstr>YOLO (You Only Look Once)</vt:lpstr>
      <vt:lpstr>Faster R-CNN</vt:lpstr>
      <vt:lpstr>Faster R-CNN</vt:lpstr>
      <vt:lpstr>Region Proposal Network (RPN)</vt:lpstr>
      <vt:lpstr>Faster R-CNN</vt:lpstr>
      <vt:lpstr>Fast R-CNN</vt:lpstr>
      <vt:lpstr>Experimental Results</vt:lpstr>
      <vt:lpstr>Evaluation</vt:lpstr>
      <vt:lpstr>YOLO</vt:lpstr>
      <vt:lpstr>Conclusion and Future Work</vt:lpstr>
      <vt:lpstr>Conclusion and Future Work</vt:lpstr>
      <vt:lpstr>Workload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Object Detection for Autonomous Driving using Deep Learning</dc:title>
  <cp:lastModifiedBy>Alen Smajić</cp:lastModifiedBy>
  <cp:revision>2</cp:revision>
  <dcterms:modified xsi:type="dcterms:W3CDTF">2021-03-10T13:51:01Z</dcterms:modified>
</cp:coreProperties>
</file>